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58" r:id="rId3"/>
    <p:sldId id="259" r:id="rId4"/>
    <p:sldId id="260" r:id="rId5"/>
    <p:sldId id="261" r:id="rId6"/>
    <p:sldId id="262" r:id="rId7"/>
    <p:sldId id="263" r:id="rId8"/>
    <p:sldId id="264" r:id="rId9"/>
    <p:sldId id="265" r:id="rId10"/>
    <p:sldId id="266" r:id="rId11"/>
    <p:sldId id="269" r:id="rId12"/>
    <p:sldId id="267" r:id="rId13"/>
    <p:sldId id="268" r:id="rId14"/>
    <p:sldId id="270" r:id="rId15"/>
    <p:sldId id="271" r:id="rId16"/>
    <p:sldId id="273" r:id="rId17"/>
    <p:sldId id="275" r:id="rId18"/>
    <p:sldId id="277" r:id="rId19"/>
    <p:sldId id="278" r:id="rId20"/>
    <p:sldId id="274" r:id="rId21"/>
    <p:sldId id="279" r:id="rId22"/>
    <p:sldId id="280" r:id="rId23"/>
    <p:sldId id="281" r:id="rId24"/>
    <p:sldId id="282" r:id="rId25"/>
    <p:sldId id="283" r:id="rId26"/>
    <p:sldId id="284" r:id="rId27"/>
    <p:sldId id="285" r:id="rId28"/>
    <p:sldId id="286" r:id="rId29"/>
    <p:sldId id="287" r:id="rId30"/>
    <p:sldId id="288" r:id="rId31"/>
    <p:sldId id="289" r:id="rId32"/>
    <p:sldId id="291" r:id="rId33"/>
    <p:sldId id="292" r:id="rId34"/>
    <p:sldId id="293" r:id="rId35"/>
    <p:sldId id="294" r:id="rId36"/>
    <p:sldId id="295" r:id="rId37"/>
    <p:sldId id="296" r:id="rId38"/>
    <p:sldId id="297" r:id="rId39"/>
    <p:sldId id="298" r:id="rId40"/>
    <p:sldId id="299" r:id="rId41"/>
    <p:sldId id="300" r:id="rId42"/>
    <p:sldId id="301" r:id="rId43"/>
    <p:sldId id="303" r:id="rId44"/>
    <p:sldId id="304" r:id="rId45"/>
    <p:sldId id="305" r:id="rId46"/>
    <p:sldId id="306" r:id="rId47"/>
    <p:sldId id="307" r:id="rId48"/>
    <p:sldId id="308" r:id="rId49"/>
    <p:sldId id="319" r:id="rId50"/>
    <p:sldId id="317" r:id="rId51"/>
    <p:sldId id="314" r:id="rId52"/>
    <p:sldId id="315" r:id="rId53"/>
    <p:sldId id="316" r:id="rId54"/>
    <p:sldId id="318" r:id="rId55"/>
    <p:sldId id="309" r:id="rId56"/>
    <p:sldId id="310" r:id="rId57"/>
    <p:sldId id="311" r:id="rId58"/>
    <p:sldId id="312" r:id="rId59"/>
    <p:sldId id="313" r:id="rId60"/>
    <p:sldId id="320" r:id="rId61"/>
    <p:sldId id="321" r:id="rId62"/>
    <p:sldId id="322" r:id="rId63"/>
    <p:sldId id="323" r:id="rId64"/>
    <p:sldId id="324" r:id="rId65"/>
    <p:sldId id="325"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5" d="100"/>
          <a:sy n="65" d="100"/>
        </p:scale>
        <p:origin x="834"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0B301A-1CB9-4B93-AA30-4BEA41C4820C}" type="datetimeFigureOut">
              <a:rPr lang="en-US" smtClean="0"/>
              <a:t>8/20/2021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541837-F015-41E8-A856-55465FD632A0}" type="slidenum">
              <a:rPr lang="en-US" smtClean="0"/>
              <a:t>‹#›</a:t>
            </a:fld>
            <a:endParaRPr lang="en-US"/>
          </a:p>
        </p:txBody>
      </p:sp>
    </p:spTree>
    <p:extLst>
      <p:ext uri="{BB962C8B-B14F-4D97-AF65-F5344CB8AC3E}">
        <p14:creationId xmlns:p14="http://schemas.microsoft.com/office/powerpoint/2010/main" val="714138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eaLnBrk="0" hangingPunct="0">
              <a:defRPr kumimoji="1" sz="2400">
                <a:solidFill>
                  <a:schemeClr val="tx1"/>
                </a:solidFill>
                <a:latin typeface="Arial" panose="020B0604020202020204" pitchFamily="34" charset="0"/>
                <a:ea typeface="MS Song" pitchFamily="49" charset="-122"/>
              </a:defRPr>
            </a:lvl1pPr>
            <a:lvl2pPr marL="742950" indent="-285750" defTabSz="955675" eaLnBrk="0" hangingPunct="0">
              <a:defRPr kumimoji="1" sz="2400">
                <a:solidFill>
                  <a:schemeClr val="tx1"/>
                </a:solidFill>
                <a:latin typeface="Arial" panose="020B0604020202020204" pitchFamily="34" charset="0"/>
                <a:ea typeface="MS Song" pitchFamily="49" charset="-122"/>
              </a:defRPr>
            </a:lvl2pPr>
            <a:lvl3pPr marL="1143000" indent="-228600" defTabSz="955675" eaLnBrk="0" hangingPunct="0">
              <a:defRPr kumimoji="1" sz="2400">
                <a:solidFill>
                  <a:schemeClr val="tx1"/>
                </a:solidFill>
                <a:latin typeface="Arial" panose="020B0604020202020204" pitchFamily="34" charset="0"/>
                <a:ea typeface="MS Song" pitchFamily="49" charset="-122"/>
              </a:defRPr>
            </a:lvl3pPr>
            <a:lvl4pPr marL="1600200" indent="-228600" defTabSz="955675" eaLnBrk="0" hangingPunct="0">
              <a:defRPr kumimoji="1" sz="2400">
                <a:solidFill>
                  <a:schemeClr val="tx1"/>
                </a:solidFill>
                <a:latin typeface="Arial" panose="020B0604020202020204" pitchFamily="34" charset="0"/>
                <a:ea typeface="MS Song" pitchFamily="49" charset="-122"/>
              </a:defRPr>
            </a:lvl4pPr>
            <a:lvl5pPr marL="2057400" indent="-228600" defTabSz="955675" eaLnBrk="0" hangingPunct="0">
              <a:defRPr kumimoji="1" sz="2400">
                <a:solidFill>
                  <a:schemeClr val="tx1"/>
                </a:solidFill>
                <a:latin typeface="Arial" panose="020B0604020202020204" pitchFamily="34" charset="0"/>
                <a:ea typeface="MS Song" pitchFamily="49" charset="-122"/>
              </a:defRPr>
            </a:lvl5pPr>
            <a:lvl6pPr marL="2514600" indent="-228600" algn="ctr" defTabSz="955675"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defTabSz="955675"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defTabSz="955675"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defTabSz="955675"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sz="1300"/>
              <a:t>S2 Computer Literacy &gt; Chapter 1    Input/Output Devices</a:t>
            </a:r>
          </a:p>
        </p:txBody>
      </p:sp>
      <p:sp>
        <p:nvSpPr>
          <p:cNvPr id="2765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eaLnBrk="0" hangingPunct="0">
              <a:defRPr kumimoji="1" sz="2400">
                <a:solidFill>
                  <a:schemeClr val="tx1"/>
                </a:solidFill>
                <a:latin typeface="Arial" panose="020B0604020202020204" pitchFamily="34" charset="0"/>
                <a:ea typeface="MS Song" pitchFamily="49" charset="-122"/>
              </a:defRPr>
            </a:lvl1pPr>
            <a:lvl2pPr marL="742950" indent="-285750" defTabSz="955675" eaLnBrk="0" hangingPunct="0">
              <a:defRPr kumimoji="1" sz="2400">
                <a:solidFill>
                  <a:schemeClr val="tx1"/>
                </a:solidFill>
                <a:latin typeface="Arial" panose="020B0604020202020204" pitchFamily="34" charset="0"/>
                <a:ea typeface="MS Song" pitchFamily="49" charset="-122"/>
              </a:defRPr>
            </a:lvl2pPr>
            <a:lvl3pPr marL="1143000" indent="-228600" defTabSz="955675" eaLnBrk="0" hangingPunct="0">
              <a:defRPr kumimoji="1" sz="2400">
                <a:solidFill>
                  <a:schemeClr val="tx1"/>
                </a:solidFill>
                <a:latin typeface="Arial" panose="020B0604020202020204" pitchFamily="34" charset="0"/>
                <a:ea typeface="MS Song" pitchFamily="49" charset="-122"/>
              </a:defRPr>
            </a:lvl3pPr>
            <a:lvl4pPr marL="1600200" indent="-228600" defTabSz="955675" eaLnBrk="0" hangingPunct="0">
              <a:defRPr kumimoji="1" sz="2400">
                <a:solidFill>
                  <a:schemeClr val="tx1"/>
                </a:solidFill>
                <a:latin typeface="Arial" panose="020B0604020202020204" pitchFamily="34" charset="0"/>
                <a:ea typeface="MS Song" pitchFamily="49" charset="-122"/>
              </a:defRPr>
            </a:lvl4pPr>
            <a:lvl5pPr marL="2057400" indent="-228600" defTabSz="955675" eaLnBrk="0" hangingPunct="0">
              <a:defRPr kumimoji="1" sz="2400">
                <a:solidFill>
                  <a:schemeClr val="tx1"/>
                </a:solidFill>
                <a:latin typeface="Arial" panose="020B0604020202020204" pitchFamily="34" charset="0"/>
                <a:ea typeface="MS Song" pitchFamily="49" charset="-122"/>
              </a:defRPr>
            </a:lvl5pPr>
            <a:lvl6pPr marL="2514600" indent="-228600" algn="ctr" defTabSz="955675"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defTabSz="955675"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defTabSz="955675"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defTabSz="955675"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fld id="{6D7CAC1D-4C16-4B67-8ADB-70344BA0FD12}" type="slidenum">
              <a:rPr lang="en-US" altLang="zh-TW" sz="1300"/>
              <a:pPr eaLnBrk="1" hangingPunct="1"/>
              <a:t>2</a:t>
            </a:fld>
            <a:endParaRPr lang="en-US" altLang="zh-TW" sz="1300"/>
          </a:p>
        </p:txBody>
      </p:sp>
      <p:sp>
        <p:nvSpPr>
          <p:cNvPr id="27652" name="Rectangle 2"/>
          <p:cNvSpPr>
            <a:spLocks noGrp="1" noRot="1" noChangeAspect="1" noChangeArrowheads="1" noTextEdit="1"/>
          </p:cNvSpPr>
          <p:nvPr>
            <p:ph type="sldImg"/>
          </p:nvPr>
        </p:nvSpPr>
        <p:spPr>
          <a:ln/>
        </p:spPr>
      </p:sp>
      <p:sp>
        <p:nvSpPr>
          <p:cNvPr id="2765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a:p>
        </p:txBody>
      </p:sp>
      <p:sp>
        <p:nvSpPr>
          <p:cNvPr id="27654" name="頁尾版面配置區 6"/>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eaLnBrk="0" hangingPunct="0">
              <a:defRPr kumimoji="1" sz="2400">
                <a:solidFill>
                  <a:schemeClr val="tx1"/>
                </a:solidFill>
                <a:latin typeface="Arial" panose="020B0604020202020204" pitchFamily="34" charset="0"/>
                <a:ea typeface="MS Song" pitchFamily="49" charset="-122"/>
              </a:defRPr>
            </a:lvl1pPr>
            <a:lvl2pPr marL="742950" indent="-285750" defTabSz="955675" eaLnBrk="0" hangingPunct="0">
              <a:defRPr kumimoji="1" sz="2400">
                <a:solidFill>
                  <a:schemeClr val="tx1"/>
                </a:solidFill>
                <a:latin typeface="Arial" panose="020B0604020202020204" pitchFamily="34" charset="0"/>
                <a:ea typeface="MS Song" pitchFamily="49" charset="-122"/>
              </a:defRPr>
            </a:lvl2pPr>
            <a:lvl3pPr marL="1143000" indent="-228600" defTabSz="955675" eaLnBrk="0" hangingPunct="0">
              <a:defRPr kumimoji="1" sz="2400">
                <a:solidFill>
                  <a:schemeClr val="tx1"/>
                </a:solidFill>
                <a:latin typeface="Arial" panose="020B0604020202020204" pitchFamily="34" charset="0"/>
                <a:ea typeface="MS Song" pitchFamily="49" charset="-122"/>
              </a:defRPr>
            </a:lvl3pPr>
            <a:lvl4pPr marL="1600200" indent="-228600" defTabSz="955675" eaLnBrk="0" hangingPunct="0">
              <a:defRPr kumimoji="1" sz="2400">
                <a:solidFill>
                  <a:schemeClr val="tx1"/>
                </a:solidFill>
                <a:latin typeface="Arial" panose="020B0604020202020204" pitchFamily="34" charset="0"/>
                <a:ea typeface="MS Song" pitchFamily="49" charset="-122"/>
              </a:defRPr>
            </a:lvl4pPr>
            <a:lvl5pPr marL="2057400" indent="-228600" defTabSz="955675" eaLnBrk="0" hangingPunct="0">
              <a:defRPr kumimoji="1" sz="2400">
                <a:solidFill>
                  <a:schemeClr val="tx1"/>
                </a:solidFill>
                <a:latin typeface="Arial" panose="020B0604020202020204" pitchFamily="34" charset="0"/>
                <a:ea typeface="MS Song" pitchFamily="49" charset="-122"/>
              </a:defRPr>
            </a:lvl5pPr>
            <a:lvl6pPr marL="2514600" indent="-228600" algn="ctr" defTabSz="955675"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defTabSz="955675"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defTabSz="955675"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defTabSz="955675"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en-US" altLang="zh-TW" sz="1300"/>
          </a:p>
        </p:txBody>
      </p:sp>
    </p:spTree>
    <p:extLst>
      <p:ext uri="{BB962C8B-B14F-4D97-AF65-F5344CB8AC3E}">
        <p14:creationId xmlns:p14="http://schemas.microsoft.com/office/powerpoint/2010/main" val="3643778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4A1516D-274D-49A5-A806-4A508EC4392A}" type="datetimeFigureOut">
              <a:rPr lang="en-US" smtClean="0"/>
              <a:t>8/20/2021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3E2FD0-AD91-4D00-97E3-35938905336A}" type="slidenum">
              <a:rPr lang="en-US" smtClean="0"/>
              <a:t>‹#›</a:t>
            </a:fld>
            <a:endParaRPr lang="en-US"/>
          </a:p>
        </p:txBody>
      </p:sp>
    </p:spTree>
    <p:extLst>
      <p:ext uri="{BB962C8B-B14F-4D97-AF65-F5344CB8AC3E}">
        <p14:creationId xmlns:p14="http://schemas.microsoft.com/office/powerpoint/2010/main" val="1695294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A1516D-274D-49A5-A806-4A508EC4392A}" type="datetimeFigureOut">
              <a:rPr lang="en-US" smtClean="0"/>
              <a:t>8/20/2021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3E2FD0-AD91-4D00-97E3-35938905336A}" type="slidenum">
              <a:rPr lang="en-US" smtClean="0"/>
              <a:t>‹#›</a:t>
            </a:fld>
            <a:endParaRPr lang="en-US"/>
          </a:p>
        </p:txBody>
      </p:sp>
    </p:spTree>
    <p:extLst>
      <p:ext uri="{BB962C8B-B14F-4D97-AF65-F5344CB8AC3E}">
        <p14:creationId xmlns:p14="http://schemas.microsoft.com/office/powerpoint/2010/main" val="2934546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A1516D-274D-49A5-A806-4A508EC4392A}" type="datetimeFigureOut">
              <a:rPr lang="en-US" smtClean="0"/>
              <a:t>8/20/2021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3E2FD0-AD91-4D00-97E3-35938905336A}" type="slidenum">
              <a:rPr lang="en-US" smtClean="0"/>
              <a:t>‹#›</a:t>
            </a:fld>
            <a:endParaRPr lang="en-US"/>
          </a:p>
        </p:txBody>
      </p:sp>
    </p:spTree>
    <p:extLst>
      <p:ext uri="{BB962C8B-B14F-4D97-AF65-F5344CB8AC3E}">
        <p14:creationId xmlns:p14="http://schemas.microsoft.com/office/powerpoint/2010/main" val="761094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A1516D-274D-49A5-A806-4A508EC4392A}" type="datetimeFigureOut">
              <a:rPr lang="en-US" smtClean="0"/>
              <a:t>8/20/2021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3E2FD0-AD91-4D00-97E3-35938905336A}" type="slidenum">
              <a:rPr lang="en-US" smtClean="0"/>
              <a:t>‹#›</a:t>
            </a:fld>
            <a:endParaRPr lang="en-US"/>
          </a:p>
        </p:txBody>
      </p:sp>
    </p:spTree>
    <p:extLst>
      <p:ext uri="{BB962C8B-B14F-4D97-AF65-F5344CB8AC3E}">
        <p14:creationId xmlns:p14="http://schemas.microsoft.com/office/powerpoint/2010/main" val="3564086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A1516D-274D-49A5-A806-4A508EC4392A}" type="datetimeFigureOut">
              <a:rPr lang="en-US" smtClean="0"/>
              <a:t>8/20/2021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3E2FD0-AD91-4D00-97E3-35938905336A}" type="slidenum">
              <a:rPr lang="en-US" smtClean="0"/>
              <a:t>‹#›</a:t>
            </a:fld>
            <a:endParaRPr lang="en-US"/>
          </a:p>
        </p:txBody>
      </p:sp>
    </p:spTree>
    <p:extLst>
      <p:ext uri="{BB962C8B-B14F-4D97-AF65-F5344CB8AC3E}">
        <p14:creationId xmlns:p14="http://schemas.microsoft.com/office/powerpoint/2010/main" val="1416339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4A1516D-274D-49A5-A806-4A508EC4392A}" type="datetimeFigureOut">
              <a:rPr lang="en-US" smtClean="0"/>
              <a:t>8/20/2021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3E2FD0-AD91-4D00-97E3-35938905336A}" type="slidenum">
              <a:rPr lang="en-US" smtClean="0"/>
              <a:t>‹#›</a:t>
            </a:fld>
            <a:endParaRPr lang="en-US"/>
          </a:p>
        </p:txBody>
      </p:sp>
    </p:spTree>
    <p:extLst>
      <p:ext uri="{BB962C8B-B14F-4D97-AF65-F5344CB8AC3E}">
        <p14:creationId xmlns:p14="http://schemas.microsoft.com/office/powerpoint/2010/main" val="4108178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4A1516D-274D-49A5-A806-4A508EC4392A}" type="datetimeFigureOut">
              <a:rPr lang="en-US" smtClean="0"/>
              <a:t>8/20/2021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3E2FD0-AD91-4D00-97E3-35938905336A}" type="slidenum">
              <a:rPr lang="en-US" smtClean="0"/>
              <a:t>‹#›</a:t>
            </a:fld>
            <a:endParaRPr lang="en-US"/>
          </a:p>
        </p:txBody>
      </p:sp>
    </p:spTree>
    <p:extLst>
      <p:ext uri="{BB962C8B-B14F-4D97-AF65-F5344CB8AC3E}">
        <p14:creationId xmlns:p14="http://schemas.microsoft.com/office/powerpoint/2010/main" val="2220604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4A1516D-274D-49A5-A806-4A508EC4392A}" type="datetimeFigureOut">
              <a:rPr lang="en-US" smtClean="0"/>
              <a:t>8/20/2021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3E2FD0-AD91-4D00-97E3-35938905336A}" type="slidenum">
              <a:rPr lang="en-US" smtClean="0"/>
              <a:t>‹#›</a:t>
            </a:fld>
            <a:endParaRPr lang="en-US"/>
          </a:p>
        </p:txBody>
      </p:sp>
    </p:spTree>
    <p:extLst>
      <p:ext uri="{BB962C8B-B14F-4D97-AF65-F5344CB8AC3E}">
        <p14:creationId xmlns:p14="http://schemas.microsoft.com/office/powerpoint/2010/main" val="3599925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A1516D-274D-49A5-A806-4A508EC4392A}" type="datetimeFigureOut">
              <a:rPr lang="en-US" smtClean="0"/>
              <a:t>8/20/2021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3E2FD0-AD91-4D00-97E3-35938905336A}" type="slidenum">
              <a:rPr lang="en-US" smtClean="0"/>
              <a:t>‹#›</a:t>
            </a:fld>
            <a:endParaRPr lang="en-US"/>
          </a:p>
        </p:txBody>
      </p:sp>
    </p:spTree>
    <p:extLst>
      <p:ext uri="{BB962C8B-B14F-4D97-AF65-F5344CB8AC3E}">
        <p14:creationId xmlns:p14="http://schemas.microsoft.com/office/powerpoint/2010/main" val="1716625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A1516D-274D-49A5-A806-4A508EC4392A}" type="datetimeFigureOut">
              <a:rPr lang="en-US" smtClean="0"/>
              <a:t>8/20/2021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3E2FD0-AD91-4D00-97E3-35938905336A}" type="slidenum">
              <a:rPr lang="en-US" smtClean="0"/>
              <a:t>‹#›</a:t>
            </a:fld>
            <a:endParaRPr lang="en-US"/>
          </a:p>
        </p:txBody>
      </p:sp>
    </p:spTree>
    <p:extLst>
      <p:ext uri="{BB962C8B-B14F-4D97-AF65-F5344CB8AC3E}">
        <p14:creationId xmlns:p14="http://schemas.microsoft.com/office/powerpoint/2010/main" val="124496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A1516D-274D-49A5-A806-4A508EC4392A}" type="datetimeFigureOut">
              <a:rPr lang="en-US" smtClean="0"/>
              <a:t>8/20/2021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3E2FD0-AD91-4D00-97E3-35938905336A}" type="slidenum">
              <a:rPr lang="en-US" smtClean="0"/>
              <a:t>‹#›</a:t>
            </a:fld>
            <a:endParaRPr lang="en-US"/>
          </a:p>
        </p:txBody>
      </p:sp>
    </p:spTree>
    <p:extLst>
      <p:ext uri="{BB962C8B-B14F-4D97-AF65-F5344CB8AC3E}">
        <p14:creationId xmlns:p14="http://schemas.microsoft.com/office/powerpoint/2010/main" val="2903547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A1516D-274D-49A5-A806-4A508EC4392A}" type="datetimeFigureOut">
              <a:rPr lang="en-US" smtClean="0"/>
              <a:t>8/20/2021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3E2FD0-AD91-4D00-97E3-35938905336A}" type="slidenum">
              <a:rPr lang="en-US" smtClean="0"/>
              <a:t>‹#›</a:t>
            </a:fld>
            <a:endParaRPr lang="en-US"/>
          </a:p>
        </p:txBody>
      </p:sp>
    </p:spTree>
    <p:extLst>
      <p:ext uri="{BB962C8B-B14F-4D97-AF65-F5344CB8AC3E}">
        <p14:creationId xmlns:p14="http://schemas.microsoft.com/office/powerpoint/2010/main" val="294416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computerhope.com/jargon/l/lcd.htm" TargetMode="External"/><Relationship Id="rId2" Type="http://schemas.openxmlformats.org/officeDocument/2006/relationships/hyperlink" Target="https://www.computerhope.com/jargon/l/led.htm" TargetMode="External"/><Relationship Id="rId1" Type="http://schemas.openxmlformats.org/officeDocument/2006/relationships/slideLayout" Target="../slideLayouts/slideLayout2.xml"/><Relationship Id="rId4" Type="http://schemas.openxmlformats.org/officeDocument/2006/relationships/hyperlink" Target="https://www.computerhope.com/jargon/c/ccfl.ht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52.wmf"/><Relationship Id="rId4" Type="http://schemas.openxmlformats.org/officeDocument/2006/relationships/oleObject" Target="../embeddings/oleObject3.bin"/></Relationships>
</file>

<file path=ppt/slides/_rels/slide47.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Module 1</a:t>
            </a:r>
          </a:p>
        </p:txBody>
      </p:sp>
      <p:sp>
        <p:nvSpPr>
          <p:cNvPr id="3" name="Subtitle 2"/>
          <p:cNvSpPr>
            <a:spLocks noGrp="1"/>
          </p:cNvSpPr>
          <p:nvPr>
            <p:ph type="subTitle" idx="1"/>
          </p:nvPr>
        </p:nvSpPr>
        <p:spPr/>
        <p:txBody>
          <a:bodyPr/>
          <a:lstStyle/>
          <a:p>
            <a:r>
              <a:rPr lang="en-US" i="1" dirty="0"/>
              <a:t>Introduction to computer graphics</a:t>
            </a:r>
          </a:p>
        </p:txBody>
      </p:sp>
    </p:spTree>
    <p:extLst>
      <p:ext uri="{BB962C8B-B14F-4D97-AF65-F5344CB8AC3E}">
        <p14:creationId xmlns:p14="http://schemas.microsoft.com/office/powerpoint/2010/main" val="406223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投影片編號版面配置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en-US" altLang="zh-TW" sz="1400"/>
          </a:p>
          <a:p>
            <a:pPr eaLnBrk="1" hangingPunct="1"/>
            <a:r>
              <a:rPr lang="en-US" altLang="zh-TW" sz="1400"/>
              <a:t>Page </a:t>
            </a:r>
            <a:fld id="{1F9F8B4D-A71D-4599-9A63-E9AE47A9E548}" type="slidenum">
              <a:rPr lang="en-US" altLang="zh-TW" sz="1400"/>
              <a:pPr eaLnBrk="1" hangingPunct="1"/>
              <a:t>10</a:t>
            </a:fld>
            <a:endParaRPr lang="en-US" altLang="zh-TW" sz="1400"/>
          </a:p>
        </p:txBody>
      </p:sp>
      <p:sp>
        <p:nvSpPr>
          <p:cNvPr id="63490" name="Rectangle 1026"/>
          <p:cNvSpPr>
            <a:spLocks noGrp="1" noChangeArrowheads="1"/>
          </p:cNvSpPr>
          <p:nvPr>
            <p:ph type="title"/>
          </p:nvPr>
        </p:nvSpPr>
        <p:spPr>
          <a:xfrm>
            <a:off x="1524001" y="152400"/>
            <a:ext cx="5286375" cy="609600"/>
          </a:xfrm>
        </p:spPr>
        <p:txBody>
          <a:bodyPr>
            <a:normAutofit fontScale="90000"/>
          </a:bodyPr>
          <a:lstStyle/>
          <a:p>
            <a:pPr eaLnBrk="1" hangingPunct="1">
              <a:defRPr/>
            </a:pPr>
            <a:r>
              <a:rPr lang="en-US" altLang="zh-TW" dirty="0"/>
              <a:t>1.2 Output Device</a:t>
            </a:r>
            <a:endParaRPr lang="zh-TW" altLang="en-US" dirty="0"/>
          </a:p>
        </p:txBody>
      </p:sp>
      <p:sp>
        <p:nvSpPr>
          <p:cNvPr id="21509" name="Rectangle 1027"/>
          <p:cNvSpPr>
            <a:spLocks noGrp="1" noChangeArrowheads="1"/>
          </p:cNvSpPr>
          <p:nvPr>
            <p:ph type="body" idx="1"/>
          </p:nvPr>
        </p:nvSpPr>
        <p:spPr>
          <a:xfrm>
            <a:off x="1981200" y="990601"/>
            <a:ext cx="8229600" cy="5059363"/>
          </a:xfrm>
        </p:spPr>
        <p:txBody>
          <a:bodyPr/>
          <a:lstStyle/>
          <a:p>
            <a:pPr eaLnBrk="1" hangingPunct="1"/>
            <a:r>
              <a:rPr lang="en-US" altLang="zh-TW">
                <a:latin typeface="Times New Roman" panose="02020603050405020304" pitchFamily="18" charset="0"/>
              </a:rPr>
              <a:t>LCD monitors and CRT monitors are compared in the following table:</a:t>
            </a:r>
            <a:endParaRPr lang="en-US" altLang="zh-TW"/>
          </a:p>
        </p:txBody>
      </p:sp>
      <p:pic>
        <p:nvPicPr>
          <p:cNvPr id="21510" name="Picture 1029" descr="D:\img\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1" y="2286001"/>
            <a:ext cx="8069263" cy="317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644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LED monitor</a:t>
            </a:r>
          </a:p>
        </p:txBody>
      </p:sp>
      <p:sp>
        <p:nvSpPr>
          <p:cNvPr id="3" name="Content Placeholder 2"/>
          <p:cNvSpPr>
            <a:spLocks noGrp="1"/>
          </p:cNvSpPr>
          <p:nvPr>
            <p:ph idx="1"/>
          </p:nvPr>
        </p:nvSpPr>
        <p:spPr/>
        <p:txBody>
          <a:bodyPr>
            <a:normAutofit fontScale="77500" lnSpcReduction="20000"/>
          </a:bodyPr>
          <a:lstStyle/>
          <a:p>
            <a:r>
              <a:rPr lang="en-US" b="0" i="0" dirty="0">
                <a:solidFill>
                  <a:srgbClr val="454545"/>
                </a:solidFill>
                <a:effectLst/>
                <a:latin typeface="Verdana" panose="020B0604030504040204" pitchFamily="34" charset="0"/>
              </a:rPr>
              <a:t>Short for </a:t>
            </a:r>
            <a:r>
              <a:rPr lang="en-US" b="1" i="0" u="none" strike="noStrike" dirty="0">
                <a:solidFill>
                  <a:srgbClr val="663366"/>
                </a:solidFill>
                <a:effectLst/>
                <a:latin typeface="Verdana" panose="020B0604030504040204" pitchFamily="34" charset="0"/>
                <a:hlinkClick r:id="rId2"/>
              </a:rPr>
              <a:t>light-emitting diode</a:t>
            </a:r>
            <a:r>
              <a:rPr lang="en-US" b="1" i="0" dirty="0">
                <a:solidFill>
                  <a:srgbClr val="454545"/>
                </a:solidFill>
                <a:effectLst/>
                <a:latin typeface="Verdana" panose="020B0604030504040204" pitchFamily="34" charset="0"/>
              </a:rPr>
              <a:t> monitor</a:t>
            </a:r>
            <a:r>
              <a:rPr lang="en-US" b="0" i="0" dirty="0">
                <a:solidFill>
                  <a:srgbClr val="454545"/>
                </a:solidFill>
                <a:effectLst/>
                <a:latin typeface="Verdana" panose="020B0604030504040204" pitchFamily="34" charset="0"/>
              </a:rPr>
              <a:t>, an </a:t>
            </a:r>
            <a:r>
              <a:rPr lang="en-US" b="1" i="0" dirty="0">
                <a:solidFill>
                  <a:srgbClr val="454545"/>
                </a:solidFill>
                <a:effectLst/>
                <a:latin typeface="Verdana" panose="020B0604030504040204" pitchFamily="34" charset="0"/>
              </a:rPr>
              <a:t>LED monitor</a:t>
            </a:r>
            <a:r>
              <a:rPr lang="en-US" b="0" i="0" dirty="0">
                <a:solidFill>
                  <a:srgbClr val="454545"/>
                </a:solidFill>
                <a:effectLst/>
                <a:latin typeface="Verdana" panose="020B0604030504040204" pitchFamily="34" charset="0"/>
              </a:rPr>
              <a:t> or LED display is a flat screen, flat panel computer monitor or television. It has a very short depth and is light in terms of weight. The actual difference between this and a typical </a:t>
            </a:r>
            <a:r>
              <a:rPr lang="en-US" b="0" i="0" u="none" strike="noStrike" dirty="0" err="1">
                <a:solidFill>
                  <a:srgbClr val="663366"/>
                </a:solidFill>
                <a:effectLst/>
                <a:latin typeface="Verdana" panose="020B0604030504040204" pitchFamily="34" charset="0"/>
                <a:hlinkClick r:id="rId3"/>
              </a:rPr>
              <a:t>LCD</a:t>
            </a:r>
            <a:r>
              <a:rPr lang="en-US" b="0" i="0" dirty="0" err="1">
                <a:solidFill>
                  <a:srgbClr val="454545"/>
                </a:solidFill>
                <a:effectLst/>
                <a:latin typeface="Verdana" panose="020B0604030504040204" pitchFamily="34" charset="0"/>
              </a:rPr>
              <a:t>monitor</a:t>
            </a:r>
            <a:r>
              <a:rPr lang="en-US" b="0" i="0" dirty="0">
                <a:solidFill>
                  <a:srgbClr val="454545"/>
                </a:solidFill>
                <a:effectLst/>
                <a:latin typeface="Verdana" panose="020B0604030504040204" pitchFamily="34" charset="0"/>
              </a:rPr>
              <a:t> is the backlighting. The first LCD monitors used </a:t>
            </a:r>
            <a:r>
              <a:rPr lang="en-US" b="0" i="0" u="none" strike="noStrike" dirty="0" err="1">
                <a:solidFill>
                  <a:srgbClr val="663366"/>
                </a:solidFill>
                <a:effectLst/>
                <a:latin typeface="Verdana" panose="020B0604030504040204" pitchFamily="34" charset="0"/>
                <a:hlinkClick r:id="rId4"/>
              </a:rPr>
              <a:t>CCFL</a:t>
            </a:r>
            <a:r>
              <a:rPr lang="en-US" b="0" i="0" dirty="0" err="1">
                <a:solidFill>
                  <a:srgbClr val="454545"/>
                </a:solidFill>
                <a:effectLst/>
                <a:latin typeface="Verdana" panose="020B0604030504040204" pitchFamily="34" charset="0"/>
              </a:rPr>
              <a:t>instead</a:t>
            </a:r>
            <a:r>
              <a:rPr lang="en-US" b="0" i="0" dirty="0">
                <a:solidFill>
                  <a:srgbClr val="454545"/>
                </a:solidFill>
                <a:effectLst/>
                <a:latin typeface="Verdana" panose="020B0604030504040204" pitchFamily="34" charset="0"/>
              </a:rPr>
              <a:t> of LEDs to illuminate the screen.</a:t>
            </a:r>
          </a:p>
          <a:p>
            <a:r>
              <a:rPr lang="en-US" b="1" i="0" dirty="0">
                <a:solidFill>
                  <a:srgbClr val="000000"/>
                </a:solidFill>
                <a:effectLst/>
                <a:latin typeface="arial" panose="020B0604020202020204" pitchFamily="34" charset="0"/>
              </a:rPr>
              <a:t>LED monitor advantages</a:t>
            </a:r>
          </a:p>
          <a:p>
            <a:r>
              <a:rPr lang="en-US" b="0" i="0" dirty="0">
                <a:solidFill>
                  <a:srgbClr val="454545"/>
                </a:solidFill>
                <a:effectLst/>
                <a:latin typeface="Verdana" panose="020B0604030504040204" pitchFamily="34" charset="0"/>
              </a:rPr>
              <a:t>LED monitors offer many benefits when compared to those that are CCFL lit including:</a:t>
            </a:r>
          </a:p>
          <a:p>
            <a:r>
              <a:rPr lang="en-US" b="0" i="0" dirty="0">
                <a:solidFill>
                  <a:srgbClr val="454545"/>
                </a:solidFill>
                <a:effectLst/>
                <a:latin typeface="inherit"/>
              </a:rPr>
              <a:t>Often less expensive.</a:t>
            </a:r>
          </a:p>
          <a:p>
            <a:r>
              <a:rPr lang="en-US" b="0" i="0" dirty="0">
                <a:solidFill>
                  <a:srgbClr val="454545"/>
                </a:solidFill>
                <a:effectLst/>
                <a:latin typeface="inherit"/>
              </a:rPr>
              <a:t>Overall more reliable.</a:t>
            </a:r>
          </a:p>
          <a:p>
            <a:r>
              <a:rPr lang="en-US" b="0" i="0" dirty="0">
                <a:solidFill>
                  <a:srgbClr val="454545"/>
                </a:solidFill>
                <a:effectLst/>
                <a:latin typeface="inherit"/>
              </a:rPr>
              <a:t>They run at a lower temperature, and consume much less power, as few as 20 watts.</a:t>
            </a:r>
          </a:p>
          <a:p>
            <a:r>
              <a:rPr lang="en-US" b="0" i="0" dirty="0">
                <a:solidFill>
                  <a:srgbClr val="454545"/>
                </a:solidFill>
                <a:effectLst/>
                <a:latin typeface="inherit"/>
              </a:rPr>
              <a:t>Higher dynamic contrast ratio.</a:t>
            </a:r>
          </a:p>
          <a:p>
            <a:r>
              <a:rPr lang="en-US" b="0" i="0" dirty="0">
                <a:solidFill>
                  <a:srgbClr val="454545"/>
                </a:solidFill>
                <a:effectLst/>
                <a:latin typeface="inherit"/>
              </a:rPr>
              <a:t>Longer lifespan and less environmental impact.</a:t>
            </a:r>
          </a:p>
          <a:p>
            <a:endParaRPr lang="en-US" dirty="0"/>
          </a:p>
        </p:txBody>
      </p:sp>
    </p:spTree>
    <p:extLst>
      <p:ext uri="{BB962C8B-B14F-4D97-AF65-F5344CB8AC3E}">
        <p14:creationId xmlns:p14="http://schemas.microsoft.com/office/powerpoint/2010/main" val="1303180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投影片編號版面配置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en-US" altLang="zh-TW" sz="1400"/>
          </a:p>
          <a:p>
            <a:pPr eaLnBrk="1" hangingPunct="1"/>
            <a:r>
              <a:rPr lang="en-US" altLang="zh-TW" sz="1400"/>
              <a:t>Page </a:t>
            </a:r>
            <a:fld id="{2391DB6D-BB5A-4C29-9951-91594EBE2291}" type="slidenum">
              <a:rPr lang="en-US" altLang="zh-TW" sz="1400"/>
              <a:pPr eaLnBrk="1" hangingPunct="1"/>
              <a:t>12</a:t>
            </a:fld>
            <a:endParaRPr lang="en-US" altLang="zh-TW" sz="1400"/>
          </a:p>
        </p:txBody>
      </p:sp>
      <p:sp>
        <p:nvSpPr>
          <p:cNvPr id="64514" name="Rectangle 2"/>
          <p:cNvSpPr>
            <a:spLocks noGrp="1" noChangeArrowheads="1"/>
          </p:cNvSpPr>
          <p:nvPr>
            <p:ph type="title"/>
          </p:nvPr>
        </p:nvSpPr>
        <p:spPr>
          <a:xfrm>
            <a:off x="1524001" y="152400"/>
            <a:ext cx="4786313" cy="609600"/>
          </a:xfrm>
        </p:spPr>
        <p:txBody>
          <a:bodyPr>
            <a:normAutofit fontScale="90000"/>
          </a:bodyPr>
          <a:lstStyle/>
          <a:p>
            <a:pPr eaLnBrk="1" hangingPunct="1">
              <a:defRPr/>
            </a:pPr>
            <a:r>
              <a:rPr lang="en-US" altLang="zh-TW" dirty="0"/>
              <a:t>1.2 Output Device</a:t>
            </a:r>
            <a:endParaRPr lang="zh-TW" altLang="en-US" dirty="0"/>
          </a:p>
        </p:txBody>
      </p:sp>
      <p:sp>
        <p:nvSpPr>
          <p:cNvPr id="22533" name="Rectangle 3"/>
          <p:cNvSpPr>
            <a:spLocks noGrp="1" noChangeArrowheads="1"/>
          </p:cNvSpPr>
          <p:nvPr>
            <p:ph type="body" idx="1"/>
          </p:nvPr>
        </p:nvSpPr>
        <p:spPr>
          <a:xfrm>
            <a:off x="1981200" y="990601"/>
            <a:ext cx="8229600" cy="5059363"/>
          </a:xfrm>
        </p:spPr>
        <p:txBody>
          <a:bodyPr/>
          <a:lstStyle/>
          <a:p>
            <a:pPr eaLnBrk="1" hangingPunct="1"/>
            <a:r>
              <a:rPr lang="en-US" altLang="zh-TW" sz="4000"/>
              <a:t>Printer</a:t>
            </a:r>
          </a:p>
          <a:p>
            <a:pPr eaLnBrk="1" hangingPunct="1">
              <a:buFontTx/>
              <a:buNone/>
            </a:pPr>
            <a:r>
              <a:rPr lang="en-US" altLang="zh-TW"/>
              <a:t>‧</a:t>
            </a:r>
            <a:r>
              <a:rPr lang="en-US" altLang="zh-TW">
                <a:solidFill>
                  <a:srgbClr val="000000"/>
                </a:solidFill>
                <a:latin typeface="Times New Roman" panose="02020603050405020304" pitchFamily="18" charset="0"/>
              </a:rPr>
              <a:t>A printer can place text or graphics onto a paper or a slide, which is known as a hard copy.</a:t>
            </a:r>
            <a:endParaRPr lang="en-US" altLang="zh-TW"/>
          </a:p>
          <a:p>
            <a:pPr eaLnBrk="1" hangingPunct="1">
              <a:buFontTx/>
              <a:buNone/>
            </a:pPr>
            <a:r>
              <a:rPr lang="en-US" altLang="zh-TW"/>
              <a:t>‧</a:t>
            </a:r>
            <a:r>
              <a:rPr lang="en-US" altLang="zh-TW">
                <a:solidFill>
                  <a:srgbClr val="000000"/>
                </a:solidFill>
                <a:latin typeface="Times New Roman" panose="02020603050405020304" pitchFamily="18" charset="0"/>
              </a:rPr>
              <a:t>Three type of printer</a:t>
            </a:r>
            <a:r>
              <a:rPr lang="zh-TW" altLang="en-US"/>
              <a:t>：</a:t>
            </a:r>
            <a:r>
              <a:rPr lang="en-US" altLang="zh-TW">
                <a:latin typeface="Times New Roman" panose="02020603050405020304" pitchFamily="18" charset="0"/>
              </a:rPr>
              <a:t>Dot-matrix Printer, InkJet Printer and Laser Printer</a:t>
            </a:r>
            <a:endParaRPr lang="en-US" altLang="zh-TW"/>
          </a:p>
        </p:txBody>
      </p:sp>
      <p:pic>
        <p:nvPicPr>
          <p:cNvPr id="22534" name="Picture 4" descr="未命名 -23拷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191000"/>
            <a:ext cx="17526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5" descr="45454545454545拷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267200"/>
            <a:ext cx="32766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6" descr="565656556656565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0" y="4572001"/>
            <a:ext cx="1447800"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Text Box 7"/>
          <p:cNvSpPr txBox="1">
            <a:spLocks noChangeArrowheads="1"/>
          </p:cNvSpPr>
          <p:nvPr/>
        </p:nvSpPr>
        <p:spPr bwMode="auto">
          <a:xfrm>
            <a:off x="2057400" y="5911851"/>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spcBef>
                <a:spcPct val="50000"/>
              </a:spcBef>
            </a:pPr>
            <a:r>
              <a:rPr lang="en-US" altLang="zh-TW" sz="1800">
                <a:latin typeface="Times New Roman" panose="02020603050405020304" pitchFamily="18" charset="0"/>
              </a:rPr>
              <a:t>InkJet Printer</a:t>
            </a:r>
          </a:p>
        </p:txBody>
      </p:sp>
      <p:sp>
        <p:nvSpPr>
          <p:cNvPr id="22538" name="Text Box 8"/>
          <p:cNvSpPr txBox="1">
            <a:spLocks noChangeArrowheads="1"/>
          </p:cNvSpPr>
          <p:nvPr/>
        </p:nvSpPr>
        <p:spPr bwMode="auto">
          <a:xfrm>
            <a:off x="4876800" y="5715001"/>
            <a:ext cx="2209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spcBef>
                <a:spcPct val="50000"/>
              </a:spcBef>
            </a:pPr>
            <a:r>
              <a:rPr lang="en-US" altLang="zh-TW" sz="1800">
                <a:latin typeface="Times New Roman" panose="02020603050405020304" pitchFamily="18" charset="0"/>
              </a:rPr>
              <a:t>Dot-matrix Printer</a:t>
            </a:r>
          </a:p>
        </p:txBody>
      </p:sp>
      <p:sp>
        <p:nvSpPr>
          <p:cNvPr id="22539" name="Text Box 9"/>
          <p:cNvSpPr txBox="1">
            <a:spLocks noChangeArrowheads="1"/>
          </p:cNvSpPr>
          <p:nvPr/>
        </p:nvSpPr>
        <p:spPr bwMode="auto">
          <a:xfrm>
            <a:off x="8305800" y="4038601"/>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spcBef>
                <a:spcPct val="50000"/>
              </a:spcBef>
            </a:pPr>
            <a:r>
              <a:rPr lang="en-US" altLang="zh-TW" sz="1800">
                <a:latin typeface="Times New Roman" panose="02020603050405020304" pitchFamily="18" charset="0"/>
              </a:rPr>
              <a:t>Laser Printer</a:t>
            </a:r>
          </a:p>
        </p:txBody>
      </p:sp>
    </p:spTree>
    <p:extLst>
      <p:ext uri="{BB962C8B-B14F-4D97-AF65-F5344CB8AC3E}">
        <p14:creationId xmlns:p14="http://schemas.microsoft.com/office/powerpoint/2010/main" val="1553203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投影片編號版面配置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en-US" altLang="zh-TW" sz="1400"/>
          </a:p>
          <a:p>
            <a:pPr eaLnBrk="1" hangingPunct="1"/>
            <a:r>
              <a:rPr lang="en-US" altLang="zh-TW" sz="1400"/>
              <a:t>Page </a:t>
            </a:r>
            <a:fld id="{611FD21C-73A6-4E75-800B-77B88D132E96}" type="slidenum">
              <a:rPr lang="en-US" altLang="zh-TW" sz="1400"/>
              <a:pPr eaLnBrk="1" hangingPunct="1"/>
              <a:t>13</a:t>
            </a:fld>
            <a:endParaRPr lang="en-US" altLang="zh-TW" sz="1400"/>
          </a:p>
        </p:txBody>
      </p:sp>
      <p:sp>
        <p:nvSpPr>
          <p:cNvPr id="65538" name="Rectangle 2"/>
          <p:cNvSpPr>
            <a:spLocks noGrp="1" noChangeArrowheads="1"/>
          </p:cNvSpPr>
          <p:nvPr>
            <p:ph type="title"/>
          </p:nvPr>
        </p:nvSpPr>
        <p:spPr>
          <a:xfrm>
            <a:off x="1524001" y="152400"/>
            <a:ext cx="5072063" cy="609600"/>
          </a:xfrm>
        </p:spPr>
        <p:txBody>
          <a:bodyPr>
            <a:normAutofit fontScale="90000"/>
          </a:bodyPr>
          <a:lstStyle/>
          <a:p>
            <a:pPr eaLnBrk="1" hangingPunct="1">
              <a:defRPr/>
            </a:pPr>
            <a:r>
              <a:rPr lang="en-US" altLang="zh-TW" dirty="0"/>
              <a:t>1.2 Output Device</a:t>
            </a:r>
            <a:endParaRPr lang="zh-TW" altLang="en-US" dirty="0"/>
          </a:p>
        </p:txBody>
      </p:sp>
      <p:sp>
        <p:nvSpPr>
          <p:cNvPr id="23557" name="Rectangle 3"/>
          <p:cNvSpPr>
            <a:spLocks noGrp="1" noChangeArrowheads="1"/>
          </p:cNvSpPr>
          <p:nvPr>
            <p:ph type="body" idx="1"/>
          </p:nvPr>
        </p:nvSpPr>
        <p:spPr>
          <a:xfrm>
            <a:off x="1981200" y="990601"/>
            <a:ext cx="8229600" cy="5059363"/>
          </a:xfrm>
        </p:spPr>
        <p:txBody>
          <a:bodyPr/>
          <a:lstStyle/>
          <a:p>
            <a:pPr eaLnBrk="1" hangingPunct="1"/>
            <a:r>
              <a:rPr lang="en-US" altLang="zh-TW"/>
              <a:t>Projector</a:t>
            </a:r>
          </a:p>
          <a:p>
            <a:pPr eaLnBrk="1" hangingPunct="1"/>
            <a:endParaRPr lang="en-US" altLang="zh-TW"/>
          </a:p>
          <a:p>
            <a:pPr eaLnBrk="1" hangingPunct="1"/>
            <a:endParaRPr lang="en-US" altLang="zh-TW"/>
          </a:p>
          <a:p>
            <a:pPr eaLnBrk="1" hangingPunct="1"/>
            <a:endParaRPr lang="en-US" altLang="zh-TW"/>
          </a:p>
          <a:p>
            <a:pPr eaLnBrk="1" hangingPunct="1"/>
            <a:r>
              <a:rPr lang="en-US" altLang="zh-TW"/>
              <a:t>Speaker</a:t>
            </a:r>
          </a:p>
          <a:p>
            <a:pPr eaLnBrk="1" hangingPunct="1">
              <a:buFontTx/>
              <a:buNone/>
            </a:pPr>
            <a:endParaRPr lang="en-US" altLang="zh-TW">
              <a:solidFill>
                <a:schemeClr val="bg2"/>
              </a:solidFill>
            </a:endParaRPr>
          </a:p>
        </p:txBody>
      </p:sp>
      <p:pic>
        <p:nvPicPr>
          <p:cNvPr id="23558" name="Picture 4" descr="565656556656565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990601"/>
            <a:ext cx="4724400"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5" descr="未命名 -19拷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419600"/>
            <a:ext cx="1524000"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6" descr="未命名 -19拷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4495800"/>
            <a:ext cx="1524000"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3637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CRT</a:t>
            </a:r>
          </a:p>
        </p:txBody>
      </p:sp>
      <p:pic>
        <p:nvPicPr>
          <p:cNvPr id="4" name="Picture 3"/>
          <p:cNvPicPr>
            <a:picLocks noChangeAspect="1"/>
          </p:cNvPicPr>
          <p:nvPr/>
        </p:nvPicPr>
        <p:blipFill>
          <a:blip r:embed="rId2"/>
          <a:stretch>
            <a:fillRect/>
          </a:stretch>
        </p:blipFill>
        <p:spPr>
          <a:xfrm>
            <a:off x="10067925" y="166688"/>
            <a:ext cx="2124075" cy="1524000"/>
          </a:xfrm>
          <a:prstGeom prst="rect">
            <a:avLst/>
          </a:prstGeom>
        </p:spPr>
      </p:pic>
      <p:pic>
        <p:nvPicPr>
          <p:cNvPr id="7" name="Picture 6"/>
          <p:cNvPicPr>
            <a:picLocks noChangeAspect="1"/>
          </p:cNvPicPr>
          <p:nvPr/>
        </p:nvPicPr>
        <p:blipFill>
          <a:blip r:embed="rId3"/>
          <a:stretch>
            <a:fillRect/>
          </a:stretch>
        </p:blipFill>
        <p:spPr>
          <a:xfrm>
            <a:off x="838200" y="1690688"/>
            <a:ext cx="9229725" cy="5019827"/>
          </a:xfrm>
          <a:prstGeom prst="rect">
            <a:avLst/>
          </a:prstGeom>
        </p:spPr>
      </p:pic>
    </p:spTree>
    <p:extLst>
      <p:ext uri="{BB962C8B-B14F-4D97-AF65-F5344CB8AC3E}">
        <p14:creationId xmlns:p14="http://schemas.microsoft.com/office/powerpoint/2010/main" val="707339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Scan conversion definition</a:t>
            </a:r>
          </a:p>
        </p:txBody>
      </p:sp>
      <p:sp>
        <p:nvSpPr>
          <p:cNvPr id="3" name="Content Placeholder 2"/>
          <p:cNvSpPr>
            <a:spLocks noGrp="1"/>
          </p:cNvSpPr>
          <p:nvPr>
            <p:ph idx="1"/>
          </p:nvPr>
        </p:nvSpPr>
        <p:spPr/>
        <p:txBody>
          <a:bodyPr>
            <a:normAutofit lnSpcReduction="10000"/>
          </a:bodyPr>
          <a:lstStyle/>
          <a:p>
            <a:pPr algn="just"/>
            <a:r>
              <a:rPr lang="en-US" dirty="0"/>
              <a:t>It is a process of representing graphics objects </a:t>
            </a:r>
            <a:r>
              <a:rPr lang="en-US" dirty="0">
                <a:solidFill>
                  <a:srgbClr val="FF0000"/>
                </a:solidFill>
              </a:rPr>
              <a:t>a collection of pixels</a:t>
            </a:r>
            <a:r>
              <a:rPr lang="en-US" dirty="0"/>
              <a:t>. </a:t>
            </a:r>
          </a:p>
          <a:p>
            <a:pPr algn="just"/>
            <a:r>
              <a:rPr lang="en-US" dirty="0"/>
              <a:t>The graphics objects are </a:t>
            </a:r>
            <a:r>
              <a:rPr lang="en-US" dirty="0">
                <a:solidFill>
                  <a:srgbClr val="FF0000"/>
                </a:solidFill>
              </a:rPr>
              <a:t>continuous</a:t>
            </a:r>
            <a:r>
              <a:rPr lang="en-US" dirty="0"/>
              <a:t>. </a:t>
            </a:r>
          </a:p>
          <a:p>
            <a:pPr algn="just"/>
            <a:r>
              <a:rPr lang="en-US" dirty="0"/>
              <a:t>The pixels used are </a:t>
            </a:r>
            <a:r>
              <a:rPr lang="en-US" dirty="0">
                <a:solidFill>
                  <a:srgbClr val="FF0000"/>
                </a:solidFill>
              </a:rPr>
              <a:t>discrete</a:t>
            </a:r>
            <a:r>
              <a:rPr lang="en-US" dirty="0"/>
              <a:t>. </a:t>
            </a:r>
          </a:p>
          <a:p>
            <a:pPr algn="just"/>
            <a:r>
              <a:rPr lang="en-US" dirty="0"/>
              <a:t>Each pixel can have either </a:t>
            </a:r>
            <a:r>
              <a:rPr lang="en-US" dirty="0">
                <a:solidFill>
                  <a:srgbClr val="FF0000"/>
                </a:solidFill>
              </a:rPr>
              <a:t>on or off </a:t>
            </a:r>
            <a:r>
              <a:rPr lang="en-US" dirty="0"/>
              <a:t>state.</a:t>
            </a:r>
          </a:p>
          <a:p>
            <a:pPr algn="just"/>
            <a:r>
              <a:rPr lang="en-US" dirty="0"/>
              <a:t>The circuitry of the video display device of the computer is capable of converting binary values (0, 1) into a pixel on and pixel off information. </a:t>
            </a:r>
          </a:p>
          <a:p>
            <a:pPr algn="just"/>
            <a:r>
              <a:rPr lang="en-US" dirty="0">
                <a:solidFill>
                  <a:srgbClr val="FF0000"/>
                </a:solidFill>
              </a:rPr>
              <a:t>0</a:t>
            </a:r>
            <a:r>
              <a:rPr lang="en-US" dirty="0"/>
              <a:t> is represented by </a:t>
            </a:r>
            <a:r>
              <a:rPr lang="en-US" dirty="0">
                <a:solidFill>
                  <a:srgbClr val="FF0000"/>
                </a:solidFill>
              </a:rPr>
              <a:t>pixel off</a:t>
            </a:r>
            <a:r>
              <a:rPr lang="en-US" dirty="0"/>
              <a:t>. </a:t>
            </a:r>
            <a:r>
              <a:rPr lang="en-US" dirty="0">
                <a:solidFill>
                  <a:srgbClr val="FF0000"/>
                </a:solidFill>
              </a:rPr>
              <a:t>1</a:t>
            </a:r>
            <a:r>
              <a:rPr lang="en-US" dirty="0"/>
              <a:t> is represented using </a:t>
            </a:r>
            <a:r>
              <a:rPr lang="en-US" dirty="0">
                <a:solidFill>
                  <a:srgbClr val="FF0000"/>
                </a:solidFill>
              </a:rPr>
              <a:t>pixel on</a:t>
            </a:r>
            <a:r>
              <a:rPr lang="en-US" dirty="0"/>
              <a:t>. </a:t>
            </a:r>
          </a:p>
          <a:p>
            <a:pPr algn="just"/>
            <a:r>
              <a:rPr lang="en-US" dirty="0"/>
              <a:t>Any model of graphics can be reproduced with </a:t>
            </a:r>
            <a:r>
              <a:rPr lang="en-US" dirty="0">
                <a:solidFill>
                  <a:srgbClr val="FF0000"/>
                </a:solidFill>
              </a:rPr>
              <a:t>a dense matrix of dots or points</a:t>
            </a:r>
            <a:r>
              <a:rPr lang="en-US" dirty="0"/>
              <a:t>. </a:t>
            </a:r>
          </a:p>
        </p:txBody>
      </p:sp>
    </p:spTree>
    <p:extLst>
      <p:ext uri="{BB962C8B-B14F-4D97-AF65-F5344CB8AC3E}">
        <p14:creationId xmlns:p14="http://schemas.microsoft.com/office/powerpoint/2010/main" val="279215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Examples of objects which can be scan converted</a:t>
            </a:r>
            <a:br>
              <a:rPr lang="en-US" dirty="0"/>
            </a:br>
            <a:endParaRPr lang="en-US" dirty="0"/>
          </a:p>
        </p:txBody>
      </p:sp>
      <p:sp>
        <p:nvSpPr>
          <p:cNvPr id="3" name="Content Placeholder 2"/>
          <p:cNvSpPr>
            <a:spLocks noGrp="1"/>
          </p:cNvSpPr>
          <p:nvPr>
            <p:ph idx="1"/>
          </p:nvPr>
        </p:nvSpPr>
        <p:spPr/>
        <p:txBody>
          <a:bodyPr>
            <a:normAutofit lnSpcReduction="10000"/>
          </a:bodyPr>
          <a:lstStyle/>
          <a:p>
            <a:r>
              <a:rPr lang="en-US" dirty="0"/>
              <a:t>Point</a:t>
            </a:r>
          </a:p>
          <a:p>
            <a:r>
              <a:rPr lang="en-US" dirty="0"/>
              <a:t>Line</a:t>
            </a:r>
          </a:p>
          <a:p>
            <a:r>
              <a:rPr lang="en-US" dirty="0"/>
              <a:t>Sector</a:t>
            </a:r>
          </a:p>
          <a:p>
            <a:r>
              <a:rPr lang="en-US" dirty="0"/>
              <a:t>Arc</a:t>
            </a:r>
          </a:p>
          <a:p>
            <a:r>
              <a:rPr lang="en-US" dirty="0"/>
              <a:t>Ellipse</a:t>
            </a:r>
          </a:p>
          <a:p>
            <a:r>
              <a:rPr lang="en-US" dirty="0"/>
              <a:t>Rectangle</a:t>
            </a:r>
          </a:p>
          <a:p>
            <a:r>
              <a:rPr lang="en-US" dirty="0"/>
              <a:t>Polygon</a:t>
            </a:r>
          </a:p>
          <a:p>
            <a:r>
              <a:rPr lang="en-US" dirty="0"/>
              <a:t>Characters</a:t>
            </a:r>
          </a:p>
          <a:p>
            <a:r>
              <a:rPr lang="en-US" dirty="0"/>
              <a:t>Filled Regions</a:t>
            </a:r>
          </a:p>
          <a:p>
            <a:endParaRPr lang="en-US" dirty="0"/>
          </a:p>
        </p:txBody>
      </p:sp>
    </p:spTree>
    <p:extLst>
      <p:ext uri="{BB962C8B-B14F-4D97-AF65-F5344CB8AC3E}">
        <p14:creationId xmlns:p14="http://schemas.microsoft.com/office/powerpoint/2010/main" val="3358910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Pixel or </a:t>
            </a:r>
            <a:r>
              <a:rPr lang="en-US" dirty="0" err="1"/>
              <a:t>Pel</a:t>
            </a:r>
            <a:br>
              <a:rPr lang="en-US" dirty="0"/>
            </a:br>
            <a:endParaRPr lang="en-US" dirty="0"/>
          </a:p>
        </p:txBody>
      </p:sp>
      <p:sp>
        <p:nvSpPr>
          <p:cNvPr id="3" name="Content Placeholder 2"/>
          <p:cNvSpPr>
            <a:spLocks noGrp="1"/>
          </p:cNvSpPr>
          <p:nvPr>
            <p:ph idx="1"/>
          </p:nvPr>
        </p:nvSpPr>
        <p:spPr/>
        <p:txBody>
          <a:bodyPr>
            <a:normAutofit fontScale="85000" lnSpcReduction="20000"/>
          </a:bodyPr>
          <a:lstStyle/>
          <a:p>
            <a:pPr algn="just"/>
            <a:r>
              <a:rPr lang="en-US" dirty="0"/>
              <a:t>The term pixel is a </a:t>
            </a:r>
            <a:r>
              <a:rPr lang="en-US" dirty="0">
                <a:solidFill>
                  <a:srgbClr val="FF0000"/>
                </a:solidFill>
              </a:rPr>
              <a:t>short form of the picture element. </a:t>
            </a:r>
          </a:p>
          <a:p>
            <a:pPr algn="just"/>
            <a:r>
              <a:rPr lang="en-US" dirty="0"/>
              <a:t>It is also called a </a:t>
            </a:r>
            <a:r>
              <a:rPr lang="en-US" dirty="0">
                <a:solidFill>
                  <a:srgbClr val="FF0000"/>
                </a:solidFill>
              </a:rPr>
              <a:t>point or dot</a:t>
            </a:r>
            <a:r>
              <a:rPr lang="en-US" dirty="0"/>
              <a:t>. </a:t>
            </a:r>
          </a:p>
          <a:p>
            <a:pPr algn="just"/>
            <a:r>
              <a:rPr lang="en-US" dirty="0"/>
              <a:t>It is the </a:t>
            </a:r>
            <a:r>
              <a:rPr lang="en-US" dirty="0">
                <a:solidFill>
                  <a:srgbClr val="FF0000"/>
                </a:solidFill>
              </a:rPr>
              <a:t>smallest picture unit </a:t>
            </a:r>
            <a:r>
              <a:rPr lang="en-US" dirty="0"/>
              <a:t>accepted by display devices. </a:t>
            </a:r>
          </a:p>
          <a:p>
            <a:pPr algn="just"/>
            <a:r>
              <a:rPr lang="en-US" dirty="0"/>
              <a:t>A picture is constructed from hundreds of such pixels. </a:t>
            </a:r>
          </a:p>
          <a:p>
            <a:pPr algn="just"/>
            <a:r>
              <a:rPr lang="en-US" dirty="0"/>
              <a:t>Pixels are generated using commands. </a:t>
            </a:r>
          </a:p>
          <a:p>
            <a:pPr algn="just"/>
            <a:r>
              <a:rPr lang="en-US" dirty="0"/>
              <a:t>Lines, circle, arcs, characters; curves are drawn with closely spaced pixels. To display the digit or letter matrix of pixels is used.</a:t>
            </a:r>
          </a:p>
          <a:p>
            <a:pPr algn="just"/>
            <a:r>
              <a:rPr lang="en-US" dirty="0"/>
              <a:t>The closer the dots or pixels are, the better will be the quality of picture. Closer the dots are, crisper will be the picture. Picture will not appear jagged and unclear if pixels are closely spaced. So the quality of the picture is directly proportional to the density of pixels on the screen.</a:t>
            </a:r>
          </a:p>
          <a:p>
            <a:pPr algn="just"/>
            <a:r>
              <a:rPr lang="en-US"/>
              <a:t>Pixels </a:t>
            </a:r>
            <a:r>
              <a:rPr lang="en-US" dirty="0"/>
              <a:t>are also defined as the </a:t>
            </a:r>
            <a:r>
              <a:rPr lang="en-US" dirty="0">
                <a:solidFill>
                  <a:srgbClr val="FF0000"/>
                </a:solidFill>
              </a:rPr>
              <a:t>smallest addressable unit or element of the screen</a:t>
            </a:r>
            <a:r>
              <a:rPr lang="en-US" dirty="0"/>
              <a:t>. Each pixel can be assigned an address as shown in fig:</a:t>
            </a:r>
          </a:p>
        </p:txBody>
      </p:sp>
      <p:pic>
        <p:nvPicPr>
          <p:cNvPr id="4" name="Picture 3"/>
          <p:cNvPicPr>
            <a:picLocks noChangeAspect="1"/>
          </p:cNvPicPr>
          <p:nvPr/>
        </p:nvPicPr>
        <p:blipFill>
          <a:blip r:embed="rId2"/>
          <a:stretch>
            <a:fillRect/>
          </a:stretch>
        </p:blipFill>
        <p:spPr>
          <a:xfrm>
            <a:off x="8617973" y="-28575"/>
            <a:ext cx="3457576" cy="1719263"/>
          </a:xfrm>
          <a:prstGeom prst="rect">
            <a:avLst/>
          </a:prstGeom>
        </p:spPr>
      </p:pic>
    </p:spTree>
    <p:extLst>
      <p:ext uri="{BB962C8B-B14F-4D97-AF65-F5344CB8AC3E}">
        <p14:creationId xmlns:p14="http://schemas.microsoft.com/office/powerpoint/2010/main" val="2897913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Scan Converting a Point</a:t>
            </a:r>
            <a:br>
              <a:rPr lang="en-US" dirty="0"/>
            </a:br>
            <a:endParaRPr lang="en-US" dirty="0"/>
          </a:p>
        </p:txBody>
      </p:sp>
      <p:sp>
        <p:nvSpPr>
          <p:cNvPr id="3" name="Content Placeholder 2"/>
          <p:cNvSpPr>
            <a:spLocks noGrp="1"/>
          </p:cNvSpPr>
          <p:nvPr>
            <p:ph idx="1"/>
          </p:nvPr>
        </p:nvSpPr>
        <p:spPr>
          <a:xfrm>
            <a:off x="838200" y="1088206"/>
            <a:ext cx="10515600" cy="4351338"/>
          </a:xfrm>
        </p:spPr>
        <p:txBody>
          <a:bodyPr>
            <a:normAutofit/>
          </a:bodyPr>
          <a:lstStyle/>
          <a:p>
            <a:r>
              <a:rPr lang="en-US" dirty="0"/>
              <a:t>Each pixel on the graphics display does not represent a mathematical point. Instead, it means a region which theoretically can contain an infinite number of points. Scan-Converting a point involves illuminating the pixel that contains the point.</a:t>
            </a:r>
          </a:p>
          <a:p>
            <a:endParaRPr lang="en-US" dirty="0"/>
          </a:p>
          <a:p>
            <a:r>
              <a:rPr lang="en-US" dirty="0"/>
              <a:t>Example: Display coordinates points Scan Converting a Point as shown in fig would both be represented by pixel (2, 1). In general, a point p (x, y) is represented by the integer part of x &amp; the integer part of y that is pixels [(INT (x), INT (y).</a:t>
            </a:r>
          </a:p>
          <a:p>
            <a:endParaRPr lang="en-US" dirty="0"/>
          </a:p>
        </p:txBody>
      </p:sp>
      <p:pic>
        <p:nvPicPr>
          <p:cNvPr id="4" name="Picture 3"/>
          <p:cNvPicPr>
            <a:picLocks noChangeAspect="1"/>
          </p:cNvPicPr>
          <p:nvPr/>
        </p:nvPicPr>
        <p:blipFill>
          <a:blip r:embed="rId2"/>
          <a:stretch>
            <a:fillRect/>
          </a:stretch>
        </p:blipFill>
        <p:spPr>
          <a:xfrm>
            <a:off x="7860890" y="4686320"/>
            <a:ext cx="4114954" cy="2029880"/>
          </a:xfrm>
          <a:prstGeom prst="rect">
            <a:avLst/>
          </a:prstGeom>
        </p:spPr>
      </p:pic>
    </p:spTree>
    <p:extLst>
      <p:ext uri="{BB962C8B-B14F-4D97-AF65-F5344CB8AC3E}">
        <p14:creationId xmlns:p14="http://schemas.microsoft.com/office/powerpoint/2010/main" val="4061917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38100"/>
            <a:ext cx="12013706" cy="6896100"/>
          </a:xfrm>
          <a:prstGeom prst="rect">
            <a:avLst/>
          </a:prstGeom>
        </p:spPr>
      </p:pic>
    </p:spTree>
    <p:extLst>
      <p:ext uri="{BB962C8B-B14F-4D97-AF65-F5344CB8AC3E}">
        <p14:creationId xmlns:p14="http://schemas.microsoft.com/office/powerpoint/2010/main" val="134448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2" descr="2b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752600"/>
            <a:ext cx="3733800" cy="251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8" name="Rectangle 2"/>
          <p:cNvSpPr>
            <a:spLocks noGrp="1" noChangeArrowheads="1"/>
          </p:cNvSpPr>
          <p:nvPr>
            <p:ph type="ctrTitle"/>
          </p:nvPr>
        </p:nvSpPr>
        <p:spPr>
          <a:xfrm>
            <a:off x="5664200" y="1557338"/>
            <a:ext cx="5257800" cy="1676400"/>
          </a:xfrm>
        </p:spPr>
        <p:txBody>
          <a:bodyPr/>
          <a:lstStyle/>
          <a:p>
            <a:pPr eaLnBrk="1" hangingPunct="1">
              <a:defRPr/>
            </a:pPr>
            <a:br>
              <a:rPr lang="en-US" altLang="zh-TW" sz="3600" b="1" dirty="0">
                <a:solidFill>
                  <a:srgbClr val="000000"/>
                </a:solidFill>
              </a:rPr>
            </a:br>
            <a:r>
              <a:rPr lang="en-US" altLang="zh-TW" sz="3600" b="1" dirty="0">
                <a:solidFill>
                  <a:srgbClr val="000000"/>
                </a:solidFill>
              </a:rPr>
              <a:t>Input / Output Devices</a:t>
            </a:r>
          </a:p>
        </p:txBody>
      </p:sp>
      <p:sp>
        <p:nvSpPr>
          <p:cNvPr id="34819" name="Rectangle 3"/>
          <p:cNvSpPr>
            <a:spLocks noGrp="1" noChangeArrowheads="1"/>
          </p:cNvSpPr>
          <p:nvPr>
            <p:ph type="subTitle" idx="1"/>
          </p:nvPr>
        </p:nvSpPr>
        <p:spPr>
          <a:xfrm>
            <a:off x="2362200" y="4648200"/>
            <a:ext cx="6400800" cy="1676400"/>
          </a:xfrm>
        </p:spPr>
        <p:txBody>
          <a:bodyPr/>
          <a:lstStyle/>
          <a:p>
            <a:pPr algn="l" eaLnBrk="1" hangingPunct="1">
              <a:defRPr/>
            </a:pPr>
            <a:r>
              <a:rPr lang="en-US" altLang="zh-TW" sz="3000"/>
              <a:t>1.1 Input Device</a:t>
            </a:r>
          </a:p>
          <a:p>
            <a:pPr algn="l" eaLnBrk="1" hangingPunct="1">
              <a:defRPr/>
            </a:pPr>
            <a:r>
              <a:rPr lang="en-US" altLang="zh-TW" sz="3000"/>
              <a:t>1.2 Output Device</a:t>
            </a:r>
          </a:p>
          <a:p>
            <a:pPr eaLnBrk="1" hangingPunct="1">
              <a:defRPr/>
            </a:pPr>
            <a:endParaRPr lang="en-US" altLang="zh-TW" sz="3000"/>
          </a:p>
        </p:txBody>
      </p:sp>
      <p:pic>
        <p:nvPicPr>
          <p:cNvPr id="13317" name="Picture 16" descr="next_icon">
            <a:hlinkClick r:id="" action="ppaction://hlinkshowjump?jump=nextslid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0" y="6096000"/>
            <a:ext cx="6921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2231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The process of converting is also called as </a:t>
            </a:r>
            <a:r>
              <a:rPr lang="en-US" dirty="0">
                <a:solidFill>
                  <a:srgbClr val="FF0000"/>
                </a:solidFill>
              </a:rPr>
              <a:t>rasterization.</a:t>
            </a:r>
            <a:r>
              <a:rPr lang="en-US" dirty="0"/>
              <a:t> The algorithms implementation varies from one computer system to another computer system. Some algorithms are implemented using the software. Some are performed using hardware or firmware. Some are performed using various combinations of hardware, firmware, and software.</a:t>
            </a:r>
          </a:p>
        </p:txBody>
      </p:sp>
    </p:spTree>
    <p:extLst>
      <p:ext uri="{BB962C8B-B14F-4D97-AF65-F5344CB8AC3E}">
        <p14:creationId xmlns:p14="http://schemas.microsoft.com/office/powerpoint/2010/main" val="3254801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Raster Scan Display</a:t>
            </a:r>
          </a:p>
        </p:txBody>
      </p:sp>
      <p:pic>
        <p:nvPicPr>
          <p:cNvPr id="4" name="Content Placeholder 3"/>
          <p:cNvPicPr>
            <a:picLocks noGrp="1" noChangeAspect="1"/>
          </p:cNvPicPr>
          <p:nvPr>
            <p:ph idx="1"/>
          </p:nvPr>
        </p:nvPicPr>
        <p:blipFill>
          <a:blip r:embed="rId2"/>
          <a:stretch>
            <a:fillRect/>
          </a:stretch>
        </p:blipFill>
        <p:spPr>
          <a:xfrm>
            <a:off x="1000432" y="1690688"/>
            <a:ext cx="10754032" cy="4752283"/>
          </a:xfrm>
          <a:prstGeom prst="rect">
            <a:avLst/>
          </a:prstGeom>
        </p:spPr>
      </p:pic>
    </p:spTree>
    <p:extLst>
      <p:ext uri="{BB962C8B-B14F-4D97-AF65-F5344CB8AC3E}">
        <p14:creationId xmlns:p14="http://schemas.microsoft.com/office/powerpoint/2010/main" val="483265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490811" y="185317"/>
            <a:ext cx="11667284" cy="6333470"/>
          </a:xfrm>
          <a:prstGeom prst="rect">
            <a:avLst/>
          </a:prstGeom>
        </p:spPr>
      </p:pic>
    </p:spTree>
    <p:extLst>
      <p:ext uri="{BB962C8B-B14F-4D97-AF65-F5344CB8AC3E}">
        <p14:creationId xmlns:p14="http://schemas.microsoft.com/office/powerpoint/2010/main" val="1224266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12244074" cy="6533536"/>
          </a:xfrm>
          <a:prstGeom prst="rect">
            <a:avLst/>
          </a:prstGeom>
        </p:spPr>
      </p:pic>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47953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55958" y="-69850"/>
            <a:ext cx="10997842" cy="6765618"/>
          </a:xfrm>
          <a:prstGeom prst="rect">
            <a:avLst/>
          </a:prstGeom>
        </p:spPr>
      </p:pic>
    </p:spTree>
    <p:extLst>
      <p:ext uri="{BB962C8B-B14F-4D97-AF65-F5344CB8AC3E}">
        <p14:creationId xmlns:p14="http://schemas.microsoft.com/office/powerpoint/2010/main" val="1563644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470784" y="392953"/>
            <a:ext cx="11483628" cy="5358918"/>
          </a:xfrm>
          <a:prstGeom prst="rect">
            <a:avLst/>
          </a:prstGeom>
        </p:spPr>
      </p:pic>
    </p:spTree>
    <p:extLst>
      <p:ext uri="{BB962C8B-B14F-4D97-AF65-F5344CB8AC3E}">
        <p14:creationId xmlns:p14="http://schemas.microsoft.com/office/powerpoint/2010/main" val="3110543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15327" y="176921"/>
            <a:ext cx="12163106" cy="6179634"/>
          </a:xfrm>
          <a:prstGeom prst="rect">
            <a:avLst/>
          </a:prstGeom>
        </p:spPr>
      </p:pic>
    </p:spTree>
    <p:extLst>
      <p:ext uri="{BB962C8B-B14F-4D97-AF65-F5344CB8AC3E}">
        <p14:creationId xmlns:p14="http://schemas.microsoft.com/office/powerpoint/2010/main" val="108778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Scan Display(Vector Scan Display)</a:t>
            </a:r>
          </a:p>
        </p:txBody>
      </p:sp>
      <p:pic>
        <p:nvPicPr>
          <p:cNvPr id="4" name="Content Placeholder 3"/>
          <p:cNvPicPr>
            <a:picLocks noGrp="1" noChangeAspect="1"/>
          </p:cNvPicPr>
          <p:nvPr>
            <p:ph idx="1"/>
          </p:nvPr>
        </p:nvPicPr>
        <p:blipFill>
          <a:blip r:embed="rId2"/>
          <a:stretch>
            <a:fillRect/>
          </a:stretch>
        </p:blipFill>
        <p:spPr>
          <a:xfrm>
            <a:off x="838200" y="1876645"/>
            <a:ext cx="10515600" cy="4524156"/>
          </a:xfrm>
          <a:prstGeom prst="rect">
            <a:avLst/>
          </a:prstGeom>
        </p:spPr>
      </p:pic>
    </p:spTree>
    <p:extLst>
      <p:ext uri="{BB962C8B-B14F-4D97-AF65-F5344CB8AC3E}">
        <p14:creationId xmlns:p14="http://schemas.microsoft.com/office/powerpoint/2010/main" val="3124661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576182" y="365125"/>
            <a:ext cx="11327784" cy="5784952"/>
          </a:xfrm>
          <a:prstGeom prst="rect">
            <a:avLst/>
          </a:prstGeom>
        </p:spPr>
      </p:pic>
    </p:spTree>
    <p:extLst>
      <p:ext uri="{BB962C8B-B14F-4D97-AF65-F5344CB8AC3E}">
        <p14:creationId xmlns:p14="http://schemas.microsoft.com/office/powerpoint/2010/main" val="3156921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5"/>
            <a:ext cx="10650794" cy="5811838"/>
          </a:xfrm>
          <a:prstGeom prst="rect">
            <a:avLst/>
          </a:prstGeom>
        </p:spPr>
      </p:pic>
    </p:spTree>
    <p:extLst>
      <p:ext uri="{BB962C8B-B14F-4D97-AF65-F5344CB8AC3E}">
        <p14:creationId xmlns:p14="http://schemas.microsoft.com/office/powerpoint/2010/main" val="2867902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投影片編號版面配置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en-US" altLang="zh-TW" sz="1400"/>
          </a:p>
          <a:p>
            <a:pPr eaLnBrk="1" hangingPunct="1"/>
            <a:r>
              <a:rPr lang="en-US" altLang="zh-TW" sz="1400"/>
              <a:t>Page </a:t>
            </a:r>
            <a:fld id="{3D8FBA19-251C-4611-B88F-22CAA68F4B15}" type="slidenum">
              <a:rPr lang="en-US" altLang="zh-TW" sz="1400"/>
              <a:pPr eaLnBrk="1" hangingPunct="1"/>
              <a:t>3</a:t>
            </a:fld>
            <a:endParaRPr lang="en-US" altLang="zh-TW" sz="1400"/>
          </a:p>
        </p:txBody>
      </p:sp>
      <p:sp>
        <p:nvSpPr>
          <p:cNvPr id="53250" name="Rectangle 2"/>
          <p:cNvSpPr>
            <a:spLocks noGrp="1" noChangeArrowheads="1"/>
          </p:cNvSpPr>
          <p:nvPr>
            <p:ph type="title"/>
          </p:nvPr>
        </p:nvSpPr>
        <p:spPr>
          <a:xfrm>
            <a:off x="1524000" y="152400"/>
            <a:ext cx="4572000" cy="609600"/>
          </a:xfrm>
        </p:spPr>
        <p:txBody>
          <a:bodyPr>
            <a:normAutofit fontScale="90000"/>
          </a:bodyPr>
          <a:lstStyle/>
          <a:p>
            <a:pPr eaLnBrk="1" hangingPunct="1">
              <a:defRPr/>
            </a:pPr>
            <a:r>
              <a:rPr lang="en-US" altLang="zh-TW" sz="4000">
                <a:cs typeface="Arial" pitchFamily="34" charset="0"/>
              </a:rPr>
              <a:t>1.1Input Devices</a:t>
            </a:r>
          </a:p>
        </p:txBody>
      </p:sp>
      <p:sp>
        <p:nvSpPr>
          <p:cNvPr id="14341" name="Rectangle 3"/>
          <p:cNvSpPr>
            <a:spLocks noGrp="1" noChangeArrowheads="1"/>
          </p:cNvSpPr>
          <p:nvPr>
            <p:ph type="body" idx="1"/>
          </p:nvPr>
        </p:nvSpPr>
        <p:spPr>
          <a:xfrm>
            <a:off x="1981200" y="990601"/>
            <a:ext cx="8229600" cy="5059363"/>
          </a:xfrm>
        </p:spPr>
        <p:txBody>
          <a:bodyPr/>
          <a:lstStyle/>
          <a:p>
            <a:pPr eaLnBrk="1" hangingPunct="1"/>
            <a:r>
              <a:rPr lang="en-US" altLang="zh-TW">
                <a:cs typeface="Arial" panose="020B0604020202020204" pitchFamily="34" charset="0"/>
              </a:rPr>
              <a:t>Motivation</a:t>
            </a:r>
          </a:p>
          <a:p>
            <a:pPr eaLnBrk="1" hangingPunct="1"/>
            <a:r>
              <a:rPr lang="en-US" altLang="zh-TW">
                <a:cs typeface="Arial" panose="020B0604020202020204" pitchFamily="34" charset="0"/>
              </a:rPr>
              <a:t>Match the following tasks with the suitable input device.</a:t>
            </a:r>
            <a:endParaRPr lang="en-US" altLang="zh-TW">
              <a:solidFill>
                <a:schemeClr val="bg2"/>
              </a:solidFill>
              <a:cs typeface="Arial" panose="020B0604020202020204" pitchFamily="34" charset="0"/>
            </a:endParaRPr>
          </a:p>
        </p:txBody>
      </p:sp>
      <p:pic>
        <p:nvPicPr>
          <p:cNvPr id="14342" name="Picture 4" descr="未命名 -118拷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1" y="5791201"/>
            <a:ext cx="1393825"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5" descr="SCA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4343400"/>
            <a:ext cx="1390650"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6" descr="DV -1拷貝"/>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2209801"/>
            <a:ext cx="812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7" descr="YYY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7600" y="3352800"/>
            <a:ext cx="1068388"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6" name="Oval 8"/>
          <p:cNvSpPr>
            <a:spLocks noChangeArrowheads="1"/>
          </p:cNvSpPr>
          <p:nvPr/>
        </p:nvSpPr>
        <p:spPr bwMode="auto">
          <a:xfrm>
            <a:off x="3581400" y="27432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47" name="Oval 9"/>
          <p:cNvSpPr>
            <a:spLocks noChangeArrowheads="1"/>
          </p:cNvSpPr>
          <p:nvPr/>
        </p:nvSpPr>
        <p:spPr bwMode="auto">
          <a:xfrm>
            <a:off x="5867400" y="27432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48" name="Oval 10"/>
          <p:cNvSpPr>
            <a:spLocks noChangeArrowheads="1"/>
          </p:cNvSpPr>
          <p:nvPr/>
        </p:nvSpPr>
        <p:spPr bwMode="auto">
          <a:xfrm>
            <a:off x="5867400" y="38100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49" name="Oval 11"/>
          <p:cNvSpPr>
            <a:spLocks noChangeArrowheads="1"/>
          </p:cNvSpPr>
          <p:nvPr/>
        </p:nvSpPr>
        <p:spPr bwMode="auto">
          <a:xfrm>
            <a:off x="5867400" y="48768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50" name="Oval 12"/>
          <p:cNvSpPr>
            <a:spLocks noChangeArrowheads="1"/>
          </p:cNvSpPr>
          <p:nvPr/>
        </p:nvSpPr>
        <p:spPr bwMode="auto">
          <a:xfrm>
            <a:off x="6858000" y="27432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51" name="Oval 13"/>
          <p:cNvSpPr>
            <a:spLocks noChangeArrowheads="1"/>
          </p:cNvSpPr>
          <p:nvPr/>
        </p:nvSpPr>
        <p:spPr bwMode="auto">
          <a:xfrm>
            <a:off x="6858000" y="38100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52" name="Oval 14"/>
          <p:cNvSpPr>
            <a:spLocks noChangeArrowheads="1"/>
          </p:cNvSpPr>
          <p:nvPr/>
        </p:nvSpPr>
        <p:spPr bwMode="auto">
          <a:xfrm>
            <a:off x="6858000" y="48768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53" name="Oval 15"/>
          <p:cNvSpPr>
            <a:spLocks noChangeArrowheads="1"/>
          </p:cNvSpPr>
          <p:nvPr/>
        </p:nvSpPr>
        <p:spPr bwMode="auto">
          <a:xfrm>
            <a:off x="6858000" y="59436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54" name="Oval 16"/>
          <p:cNvSpPr>
            <a:spLocks noChangeArrowheads="1"/>
          </p:cNvSpPr>
          <p:nvPr/>
        </p:nvSpPr>
        <p:spPr bwMode="auto">
          <a:xfrm>
            <a:off x="3581400" y="38100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55" name="Oval 17"/>
          <p:cNvSpPr>
            <a:spLocks noChangeArrowheads="1"/>
          </p:cNvSpPr>
          <p:nvPr/>
        </p:nvSpPr>
        <p:spPr bwMode="auto">
          <a:xfrm>
            <a:off x="3581400" y="48768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56" name="Oval 18"/>
          <p:cNvSpPr>
            <a:spLocks noChangeArrowheads="1"/>
          </p:cNvSpPr>
          <p:nvPr/>
        </p:nvSpPr>
        <p:spPr bwMode="auto">
          <a:xfrm>
            <a:off x="4495800" y="59436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57" name="Oval 19"/>
          <p:cNvSpPr>
            <a:spLocks noChangeArrowheads="1"/>
          </p:cNvSpPr>
          <p:nvPr/>
        </p:nvSpPr>
        <p:spPr bwMode="auto">
          <a:xfrm>
            <a:off x="4495800" y="48768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58" name="Oval 20"/>
          <p:cNvSpPr>
            <a:spLocks noChangeArrowheads="1"/>
          </p:cNvSpPr>
          <p:nvPr/>
        </p:nvSpPr>
        <p:spPr bwMode="auto">
          <a:xfrm>
            <a:off x="4495800" y="38100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59" name="Oval 21"/>
          <p:cNvSpPr>
            <a:spLocks noChangeArrowheads="1"/>
          </p:cNvSpPr>
          <p:nvPr/>
        </p:nvSpPr>
        <p:spPr bwMode="auto">
          <a:xfrm>
            <a:off x="4495800" y="27432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60" name="Oval 22"/>
          <p:cNvSpPr>
            <a:spLocks noChangeArrowheads="1"/>
          </p:cNvSpPr>
          <p:nvPr/>
        </p:nvSpPr>
        <p:spPr bwMode="auto">
          <a:xfrm>
            <a:off x="5867400" y="59436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61" name="Oval 23"/>
          <p:cNvSpPr>
            <a:spLocks noChangeArrowheads="1"/>
          </p:cNvSpPr>
          <p:nvPr/>
        </p:nvSpPr>
        <p:spPr bwMode="auto">
          <a:xfrm>
            <a:off x="3581400" y="59436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62" name="Rectangle 24"/>
          <p:cNvSpPr>
            <a:spLocks noChangeArrowheads="1"/>
          </p:cNvSpPr>
          <p:nvPr/>
        </p:nvSpPr>
        <p:spPr bwMode="auto">
          <a:xfrm>
            <a:off x="1895475" y="2609850"/>
            <a:ext cx="1576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cs typeface="Arial" panose="020B0604020202020204" pitchFamily="34" charset="0"/>
              </a:rPr>
              <a:t>Recording</a:t>
            </a:r>
          </a:p>
        </p:txBody>
      </p:sp>
      <p:sp>
        <p:nvSpPr>
          <p:cNvPr id="14363" name="Rectangle 25"/>
          <p:cNvSpPr>
            <a:spLocks noChangeArrowheads="1"/>
          </p:cNvSpPr>
          <p:nvPr/>
        </p:nvSpPr>
        <p:spPr bwMode="auto">
          <a:xfrm>
            <a:off x="1733551" y="3676650"/>
            <a:ext cx="1897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cs typeface="Arial" panose="020B0604020202020204" pitchFamily="34" charset="0"/>
              </a:rPr>
              <a:t>Presentation</a:t>
            </a:r>
          </a:p>
        </p:txBody>
      </p:sp>
      <p:sp>
        <p:nvSpPr>
          <p:cNvPr id="14364" name="Rectangle 26"/>
          <p:cNvSpPr>
            <a:spLocks noChangeArrowheads="1"/>
          </p:cNvSpPr>
          <p:nvPr/>
        </p:nvSpPr>
        <p:spPr bwMode="auto">
          <a:xfrm>
            <a:off x="1690689" y="4743450"/>
            <a:ext cx="1982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cs typeface="Arial" panose="020B0604020202020204" pitchFamily="34" charset="0"/>
              </a:rPr>
              <a:t>Photo-editing</a:t>
            </a:r>
          </a:p>
        </p:txBody>
      </p:sp>
      <p:sp>
        <p:nvSpPr>
          <p:cNvPr id="14365" name="Rectangle 27"/>
          <p:cNvSpPr>
            <a:spLocks noChangeArrowheads="1"/>
          </p:cNvSpPr>
          <p:nvPr/>
        </p:nvSpPr>
        <p:spPr bwMode="auto">
          <a:xfrm>
            <a:off x="1741489" y="5810250"/>
            <a:ext cx="1881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cs typeface="Arial" panose="020B0604020202020204" pitchFamily="34" charset="0"/>
              </a:rPr>
              <a:t>Video-taking</a:t>
            </a:r>
          </a:p>
        </p:txBody>
      </p:sp>
      <p:sp>
        <p:nvSpPr>
          <p:cNvPr id="14366" name="Rectangle 28"/>
          <p:cNvSpPr>
            <a:spLocks noChangeArrowheads="1"/>
          </p:cNvSpPr>
          <p:nvPr/>
        </p:nvSpPr>
        <p:spPr bwMode="auto">
          <a:xfrm>
            <a:off x="4783139" y="2609850"/>
            <a:ext cx="981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cs typeface="Arial" panose="020B0604020202020204" pitchFamily="34" charset="0"/>
              </a:rPr>
              <a:t>Photo</a:t>
            </a:r>
          </a:p>
        </p:txBody>
      </p:sp>
      <p:sp>
        <p:nvSpPr>
          <p:cNvPr id="14367" name="Rectangle 29"/>
          <p:cNvSpPr>
            <a:spLocks noChangeArrowheads="1"/>
          </p:cNvSpPr>
          <p:nvPr/>
        </p:nvSpPr>
        <p:spPr bwMode="auto">
          <a:xfrm>
            <a:off x="4545014" y="3676650"/>
            <a:ext cx="1457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dirty="0">
                <a:cs typeface="Arial" panose="020B0604020202020204" pitchFamily="34" charset="0"/>
              </a:rPr>
              <a:t>Speaking</a:t>
            </a:r>
          </a:p>
        </p:txBody>
      </p:sp>
      <p:sp>
        <p:nvSpPr>
          <p:cNvPr id="14368" name="Rectangle 30"/>
          <p:cNvSpPr>
            <a:spLocks noChangeArrowheads="1"/>
          </p:cNvSpPr>
          <p:nvPr/>
        </p:nvSpPr>
        <p:spPr bwMode="auto">
          <a:xfrm>
            <a:off x="4757739" y="4743450"/>
            <a:ext cx="1031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cs typeface="Arial" panose="020B0604020202020204" pitchFamily="34" charset="0"/>
              </a:rPr>
              <a:t>Sights</a:t>
            </a:r>
          </a:p>
        </p:txBody>
      </p:sp>
      <p:sp>
        <p:nvSpPr>
          <p:cNvPr id="14369" name="Rectangle 31"/>
          <p:cNvSpPr>
            <a:spLocks noChangeArrowheads="1"/>
          </p:cNvSpPr>
          <p:nvPr/>
        </p:nvSpPr>
        <p:spPr bwMode="auto">
          <a:xfrm>
            <a:off x="4884739" y="5810250"/>
            <a:ext cx="776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cs typeface="Arial" panose="020B0604020202020204" pitchFamily="34" charset="0"/>
              </a:rPr>
              <a:t>Text</a:t>
            </a:r>
          </a:p>
        </p:txBody>
      </p:sp>
      <p:sp>
        <p:nvSpPr>
          <p:cNvPr id="53280" name="Line 32"/>
          <p:cNvSpPr>
            <a:spLocks noChangeShapeType="1"/>
          </p:cNvSpPr>
          <p:nvPr/>
        </p:nvSpPr>
        <p:spPr bwMode="auto">
          <a:xfrm>
            <a:off x="3657600" y="2819400"/>
            <a:ext cx="914400" cy="1066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81" name="Line 33"/>
          <p:cNvSpPr>
            <a:spLocks noChangeShapeType="1"/>
          </p:cNvSpPr>
          <p:nvPr/>
        </p:nvSpPr>
        <p:spPr bwMode="auto">
          <a:xfrm>
            <a:off x="3657600" y="3886200"/>
            <a:ext cx="914400" cy="21336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82" name="Line 34"/>
          <p:cNvSpPr>
            <a:spLocks noChangeShapeType="1"/>
          </p:cNvSpPr>
          <p:nvPr/>
        </p:nvSpPr>
        <p:spPr bwMode="auto">
          <a:xfrm flipV="1">
            <a:off x="3657600" y="2819400"/>
            <a:ext cx="914400" cy="21336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83" name="Line 35"/>
          <p:cNvSpPr>
            <a:spLocks noChangeShapeType="1"/>
          </p:cNvSpPr>
          <p:nvPr/>
        </p:nvSpPr>
        <p:spPr bwMode="auto">
          <a:xfrm flipV="1">
            <a:off x="3657600" y="4953000"/>
            <a:ext cx="914400" cy="1066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84" name="Line 36"/>
          <p:cNvSpPr>
            <a:spLocks noChangeShapeType="1"/>
          </p:cNvSpPr>
          <p:nvPr/>
        </p:nvSpPr>
        <p:spPr bwMode="auto">
          <a:xfrm>
            <a:off x="5943600" y="2819400"/>
            <a:ext cx="990600" cy="21336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85" name="Line 37"/>
          <p:cNvSpPr>
            <a:spLocks noChangeShapeType="1"/>
          </p:cNvSpPr>
          <p:nvPr/>
        </p:nvSpPr>
        <p:spPr bwMode="auto">
          <a:xfrm flipH="1">
            <a:off x="5943600" y="2819400"/>
            <a:ext cx="990600" cy="21336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86" name="Line 38"/>
          <p:cNvSpPr>
            <a:spLocks noChangeShapeType="1"/>
          </p:cNvSpPr>
          <p:nvPr/>
        </p:nvSpPr>
        <p:spPr bwMode="auto">
          <a:xfrm>
            <a:off x="5943600" y="3886200"/>
            <a:ext cx="990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87" name="Line 39"/>
          <p:cNvSpPr>
            <a:spLocks noChangeShapeType="1"/>
          </p:cNvSpPr>
          <p:nvPr/>
        </p:nvSpPr>
        <p:spPr bwMode="auto">
          <a:xfrm>
            <a:off x="5943600" y="6019800"/>
            <a:ext cx="990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1043141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3280"/>
                                        </p:tgtEl>
                                        <p:attrNameLst>
                                          <p:attrName>style.visibility</p:attrName>
                                        </p:attrNameLst>
                                      </p:cBhvr>
                                      <p:to>
                                        <p:strVal val="visible"/>
                                      </p:to>
                                    </p:set>
                                    <p:animEffect transition="in" filter="wipe(left)">
                                      <p:cBhvr>
                                        <p:cTn id="7" dur="500"/>
                                        <p:tgtEl>
                                          <p:spTgt spid="532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3286"/>
                                        </p:tgtEl>
                                        <p:attrNameLst>
                                          <p:attrName>style.visibility</p:attrName>
                                        </p:attrNameLst>
                                      </p:cBhvr>
                                      <p:to>
                                        <p:strVal val="visible"/>
                                      </p:to>
                                    </p:set>
                                    <p:animEffect transition="in" filter="wipe(left)">
                                      <p:cBhvr>
                                        <p:cTn id="12" dur="500"/>
                                        <p:tgtEl>
                                          <p:spTgt spid="532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3281"/>
                                        </p:tgtEl>
                                        <p:attrNameLst>
                                          <p:attrName>style.visibility</p:attrName>
                                        </p:attrNameLst>
                                      </p:cBhvr>
                                      <p:to>
                                        <p:strVal val="visible"/>
                                      </p:to>
                                    </p:set>
                                    <p:animEffect transition="in" filter="wipe(left)">
                                      <p:cBhvr>
                                        <p:cTn id="17" dur="500"/>
                                        <p:tgtEl>
                                          <p:spTgt spid="5328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3287"/>
                                        </p:tgtEl>
                                        <p:attrNameLst>
                                          <p:attrName>style.visibility</p:attrName>
                                        </p:attrNameLst>
                                      </p:cBhvr>
                                      <p:to>
                                        <p:strVal val="visible"/>
                                      </p:to>
                                    </p:set>
                                    <p:animEffect transition="in" filter="wipe(left)">
                                      <p:cBhvr>
                                        <p:cTn id="22" dur="500"/>
                                        <p:tgtEl>
                                          <p:spTgt spid="5328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3282"/>
                                        </p:tgtEl>
                                        <p:attrNameLst>
                                          <p:attrName>style.visibility</p:attrName>
                                        </p:attrNameLst>
                                      </p:cBhvr>
                                      <p:to>
                                        <p:strVal val="visible"/>
                                      </p:to>
                                    </p:set>
                                    <p:animEffect transition="in" filter="wipe(left)">
                                      <p:cBhvr>
                                        <p:cTn id="27" dur="500"/>
                                        <p:tgtEl>
                                          <p:spTgt spid="5328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3284"/>
                                        </p:tgtEl>
                                        <p:attrNameLst>
                                          <p:attrName>style.visibility</p:attrName>
                                        </p:attrNameLst>
                                      </p:cBhvr>
                                      <p:to>
                                        <p:strVal val="visible"/>
                                      </p:to>
                                    </p:set>
                                    <p:animEffect transition="in" filter="wipe(left)">
                                      <p:cBhvr>
                                        <p:cTn id="32" dur="500"/>
                                        <p:tgtEl>
                                          <p:spTgt spid="5328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3283"/>
                                        </p:tgtEl>
                                        <p:attrNameLst>
                                          <p:attrName>style.visibility</p:attrName>
                                        </p:attrNameLst>
                                      </p:cBhvr>
                                      <p:to>
                                        <p:strVal val="visible"/>
                                      </p:to>
                                    </p:set>
                                    <p:animEffect transition="in" filter="wipe(left)">
                                      <p:cBhvr>
                                        <p:cTn id="37" dur="500"/>
                                        <p:tgtEl>
                                          <p:spTgt spid="5328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3285"/>
                                        </p:tgtEl>
                                        <p:attrNameLst>
                                          <p:attrName>style.visibility</p:attrName>
                                        </p:attrNameLst>
                                      </p:cBhvr>
                                      <p:to>
                                        <p:strVal val="visible"/>
                                      </p:to>
                                    </p:set>
                                    <p:animEffect transition="in" filter="wipe(left)">
                                      <p:cBhvr>
                                        <p:cTn id="42" dur="500"/>
                                        <p:tgtEl>
                                          <p:spTgt spid="53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49530" y="365125"/>
            <a:ext cx="11204293" cy="5637469"/>
          </a:xfrm>
          <a:prstGeom prst="rect">
            <a:avLst/>
          </a:prstGeom>
        </p:spPr>
      </p:pic>
    </p:spTree>
    <p:extLst>
      <p:ext uri="{BB962C8B-B14F-4D97-AF65-F5344CB8AC3E}">
        <p14:creationId xmlns:p14="http://schemas.microsoft.com/office/powerpoint/2010/main" val="3105627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45216" y="539084"/>
            <a:ext cx="10748809" cy="5532089"/>
          </a:xfrm>
          <a:prstGeom prst="rect">
            <a:avLst/>
          </a:prstGeom>
        </p:spPr>
      </p:pic>
    </p:spTree>
    <p:extLst>
      <p:ext uri="{BB962C8B-B14F-4D97-AF65-F5344CB8AC3E}">
        <p14:creationId xmlns:p14="http://schemas.microsoft.com/office/powerpoint/2010/main" val="1923024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idx="1"/>
          </p:nvPr>
        </p:nvSpPr>
        <p:spPr>
          <a:xfrm>
            <a:off x="2209800" y="1066800"/>
            <a:ext cx="8229600" cy="5410200"/>
          </a:xfrm>
        </p:spPr>
        <p:txBody>
          <a:bodyPr>
            <a:normAutofit/>
          </a:bodyPr>
          <a:lstStyle/>
          <a:p>
            <a:pPr marL="274320" indent="-274320" algn="ctr">
              <a:buClr>
                <a:schemeClr val="accent3"/>
              </a:buClr>
              <a:buNone/>
              <a:defRPr/>
            </a:pPr>
            <a:r>
              <a:rPr lang="en-US" sz="3600" b="1" u="sng" dirty="0"/>
              <a:t>Line Drawing Algorithms</a:t>
            </a:r>
          </a:p>
          <a:p>
            <a:pPr marL="514350" indent="-514350">
              <a:buClr>
                <a:schemeClr val="accent3"/>
              </a:buClr>
              <a:buFont typeface="+mj-lt"/>
              <a:buAutoNum type="arabicPeriod"/>
              <a:defRPr/>
            </a:pPr>
            <a:r>
              <a:rPr lang="en-US" dirty="0"/>
              <a:t>	A line in Computer graphics is a portion of straight line that extends indefinitely in opposite direction. </a:t>
            </a:r>
          </a:p>
          <a:p>
            <a:pPr marL="514350" indent="-514350">
              <a:buClr>
                <a:schemeClr val="accent3"/>
              </a:buClr>
              <a:buFont typeface="+mj-lt"/>
              <a:buAutoNum type="arabicPeriod"/>
              <a:defRPr/>
            </a:pPr>
            <a:r>
              <a:rPr lang="en-US" dirty="0"/>
              <a:t>	It is defined by its two end points.</a:t>
            </a:r>
          </a:p>
          <a:p>
            <a:pPr marL="514350" indent="-514350">
              <a:buClr>
                <a:schemeClr val="accent3"/>
              </a:buClr>
              <a:buFont typeface="+mj-lt"/>
              <a:buAutoNum type="arabicPeriod"/>
              <a:defRPr/>
            </a:pPr>
            <a:r>
              <a:rPr lang="en-US" dirty="0"/>
              <a:t>	Its density should be independent of line length.</a:t>
            </a:r>
          </a:p>
          <a:p>
            <a:pPr marL="274320" indent="-274320">
              <a:buClr>
                <a:schemeClr val="accent3"/>
              </a:buClr>
              <a:buNone/>
              <a:defRPr/>
            </a:pPr>
            <a:r>
              <a:rPr lang="en-US" dirty="0"/>
              <a:t>the slope intercept equation for a line:</a:t>
            </a:r>
          </a:p>
          <a:p>
            <a:pPr marL="274320" indent="-274320">
              <a:buClr>
                <a:schemeClr val="accent3"/>
              </a:buClr>
              <a:buNone/>
              <a:defRPr/>
            </a:pPr>
            <a:r>
              <a:rPr lang="en-US" dirty="0"/>
              <a:t>                               </a:t>
            </a:r>
            <a:r>
              <a:rPr lang="en-US" b="1" dirty="0"/>
              <a:t>y = </a:t>
            </a:r>
            <a:r>
              <a:rPr lang="en-US" b="1" dirty="0" err="1"/>
              <a:t>mx</a:t>
            </a:r>
            <a:r>
              <a:rPr lang="en-US" b="1" dirty="0"/>
              <a:t> + b</a:t>
            </a:r>
            <a:r>
              <a:rPr lang="en-US" dirty="0"/>
              <a:t>                      (1)</a:t>
            </a:r>
          </a:p>
          <a:p>
            <a:pPr marL="274320" indent="-274320">
              <a:buClr>
                <a:schemeClr val="accent3"/>
              </a:buClr>
              <a:buNone/>
              <a:defRPr/>
            </a:pPr>
            <a:r>
              <a:rPr lang="en-US" dirty="0"/>
              <a:t>where, </a:t>
            </a:r>
            <a:r>
              <a:rPr lang="en-US" b="1" dirty="0"/>
              <a:t>m</a:t>
            </a:r>
            <a:r>
              <a:rPr lang="en-US" dirty="0"/>
              <a:t> = Slope of the line</a:t>
            </a:r>
          </a:p>
          <a:p>
            <a:pPr marL="274320" indent="-274320">
              <a:buClr>
                <a:schemeClr val="accent3"/>
              </a:buClr>
              <a:buNone/>
              <a:defRPr/>
            </a:pPr>
            <a:r>
              <a:rPr lang="en-US" dirty="0"/>
              <a:t>            </a:t>
            </a:r>
            <a:r>
              <a:rPr lang="en-US" b="1" dirty="0"/>
              <a:t>b </a:t>
            </a:r>
            <a:r>
              <a:rPr lang="en-US" dirty="0"/>
              <a:t>= the y intercept of a line</a:t>
            </a:r>
          </a:p>
          <a:p>
            <a:pPr marL="514350" indent="-514350">
              <a:buClr>
                <a:schemeClr val="accent3"/>
              </a:buClr>
              <a:buFont typeface="+mj-lt"/>
              <a:buAutoNum type="arabicPeriod"/>
              <a:defRPr/>
            </a:pPr>
            <a:endParaRPr lang="en-US" dirty="0"/>
          </a:p>
          <a:p>
            <a:pPr marL="274320" indent="-274320">
              <a:buClr>
                <a:schemeClr val="accent3"/>
              </a:buClr>
              <a:buNone/>
              <a:defRPr/>
            </a:pPr>
            <a:endParaRPr lang="en-US" dirty="0"/>
          </a:p>
        </p:txBody>
      </p:sp>
    </p:spTree>
    <p:extLst>
      <p:ext uri="{BB962C8B-B14F-4D97-AF65-F5344CB8AC3E}">
        <p14:creationId xmlns:p14="http://schemas.microsoft.com/office/powerpoint/2010/main" val="4248807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idx="1"/>
          </p:nvPr>
        </p:nvSpPr>
        <p:spPr>
          <a:xfrm>
            <a:off x="2590800" y="1066800"/>
            <a:ext cx="7772400" cy="5486400"/>
          </a:xfrm>
        </p:spPr>
        <p:txBody>
          <a:bodyPr/>
          <a:lstStyle/>
          <a:p>
            <a:pPr>
              <a:buFont typeface="Wingdings" panose="05000000000000000000" pitchFamily="2" charset="2"/>
              <a:buNone/>
            </a:pPr>
            <a:r>
              <a:rPr lang="en-US" altLang="en-US"/>
              <a:t>The two endpoints of a line segment are specified at positions </a:t>
            </a:r>
            <a:r>
              <a:rPr lang="en-US" altLang="en-US" b="1"/>
              <a:t>(x1,y1)</a:t>
            </a:r>
            <a:r>
              <a:rPr lang="en-US" altLang="en-US"/>
              <a:t> and </a:t>
            </a:r>
            <a:r>
              <a:rPr lang="en-US" altLang="en-US" b="1"/>
              <a:t>(x2,y2).</a:t>
            </a:r>
          </a:p>
          <a:p>
            <a:pPr>
              <a:buFont typeface="Wingdings" panose="05000000000000000000" pitchFamily="2" charset="2"/>
              <a:buNone/>
            </a:pPr>
            <a:endParaRPr lang="en-US" altLang="en-US"/>
          </a:p>
        </p:txBody>
      </p:sp>
      <p:sp>
        <p:nvSpPr>
          <p:cNvPr id="9219" name="Line 4"/>
          <p:cNvSpPr>
            <a:spLocks noChangeShapeType="1"/>
          </p:cNvSpPr>
          <p:nvPr/>
        </p:nvSpPr>
        <p:spPr bwMode="auto">
          <a:xfrm>
            <a:off x="4724400" y="2362200"/>
            <a:ext cx="0" cy="2209800"/>
          </a:xfrm>
          <a:prstGeom prst="line">
            <a:avLst/>
          </a:prstGeom>
          <a:noFill/>
          <a:ln w="9525">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9220" name="Line 5"/>
          <p:cNvSpPr>
            <a:spLocks noChangeShapeType="1"/>
          </p:cNvSpPr>
          <p:nvPr/>
        </p:nvSpPr>
        <p:spPr bwMode="auto">
          <a:xfrm>
            <a:off x="4724400" y="4572000"/>
            <a:ext cx="3048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9221" name="Text Box 6"/>
          <p:cNvSpPr txBox="1">
            <a:spLocks noChangeArrowheads="1"/>
          </p:cNvSpPr>
          <p:nvPr/>
        </p:nvSpPr>
        <p:spPr bwMode="auto">
          <a:xfrm>
            <a:off x="7527925" y="46132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t>x</a:t>
            </a:r>
          </a:p>
        </p:txBody>
      </p:sp>
      <p:sp>
        <p:nvSpPr>
          <p:cNvPr id="9222" name="Text Box 8"/>
          <p:cNvSpPr txBox="1">
            <a:spLocks noChangeArrowheads="1"/>
          </p:cNvSpPr>
          <p:nvPr/>
        </p:nvSpPr>
        <p:spPr bwMode="auto">
          <a:xfrm>
            <a:off x="4251325" y="20986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t>y</a:t>
            </a:r>
          </a:p>
        </p:txBody>
      </p:sp>
      <p:sp>
        <p:nvSpPr>
          <p:cNvPr id="9223" name="Line 9"/>
          <p:cNvSpPr>
            <a:spLocks noChangeShapeType="1"/>
          </p:cNvSpPr>
          <p:nvPr/>
        </p:nvSpPr>
        <p:spPr bwMode="auto">
          <a:xfrm flipV="1">
            <a:off x="5105400" y="2667000"/>
            <a:ext cx="2057400" cy="9906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224" name="Line 10"/>
          <p:cNvSpPr>
            <a:spLocks noChangeShapeType="1"/>
          </p:cNvSpPr>
          <p:nvPr/>
        </p:nvSpPr>
        <p:spPr bwMode="auto">
          <a:xfrm flipH="1">
            <a:off x="4495800" y="3657600"/>
            <a:ext cx="609600" cy="304800"/>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225" name="Text Box 12"/>
          <p:cNvSpPr txBox="1">
            <a:spLocks noChangeArrowheads="1"/>
          </p:cNvSpPr>
          <p:nvPr/>
        </p:nvSpPr>
        <p:spPr bwMode="auto">
          <a:xfrm>
            <a:off x="5318126" y="3470275"/>
            <a:ext cx="1395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t>P1(x1,y1)</a:t>
            </a:r>
          </a:p>
        </p:txBody>
      </p:sp>
      <p:sp>
        <p:nvSpPr>
          <p:cNvPr id="9226" name="Text Box 13"/>
          <p:cNvSpPr txBox="1">
            <a:spLocks noChangeArrowheads="1"/>
          </p:cNvSpPr>
          <p:nvPr/>
        </p:nvSpPr>
        <p:spPr bwMode="auto">
          <a:xfrm>
            <a:off x="7223126" y="2327275"/>
            <a:ext cx="1395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t>P2(x2,y2)</a:t>
            </a:r>
          </a:p>
        </p:txBody>
      </p:sp>
      <p:sp>
        <p:nvSpPr>
          <p:cNvPr id="9227" name="Text Box 14"/>
          <p:cNvSpPr txBox="1">
            <a:spLocks noChangeArrowheads="1"/>
          </p:cNvSpPr>
          <p:nvPr/>
        </p:nvSpPr>
        <p:spPr bwMode="auto">
          <a:xfrm>
            <a:off x="4251325" y="36226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t>b</a:t>
            </a:r>
          </a:p>
        </p:txBody>
      </p:sp>
      <p:sp>
        <p:nvSpPr>
          <p:cNvPr id="9228" name="Line 16"/>
          <p:cNvSpPr>
            <a:spLocks noChangeShapeType="1"/>
          </p:cNvSpPr>
          <p:nvPr/>
        </p:nvSpPr>
        <p:spPr bwMode="auto">
          <a:xfrm>
            <a:off x="4572000" y="3810000"/>
            <a:ext cx="3048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229" name="Text Box 17"/>
          <p:cNvSpPr txBox="1">
            <a:spLocks noChangeArrowheads="1"/>
          </p:cNvSpPr>
          <p:nvPr/>
        </p:nvSpPr>
        <p:spPr bwMode="auto">
          <a:xfrm>
            <a:off x="4419600" y="4343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t>0</a:t>
            </a:r>
          </a:p>
        </p:txBody>
      </p:sp>
      <p:sp>
        <p:nvSpPr>
          <p:cNvPr id="9230" name="Text Box 18"/>
          <p:cNvSpPr txBox="1">
            <a:spLocks noChangeArrowheads="1"/>
          </p:cNvSpPr>
          <p:nvPr/>
        </p:nvSpPr>
        <p:spPr bwMode="auto">
          <a:xfrm>
            <a:off x="2514600" y="5257800"/>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Tree>
    <p:extLst>
      <p:ext uri="{BB962C8B-B14F-4D97-AF65-F5344CB8AC3E}">
        <p14:creationId xmlns:p14="http://schemas.microsoft.com/office/powerpoint/2010/main" val="1226728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idx="1"/>
          </p:nvPr>
        </p:nvSpPr>
        <p:spPr>
          <a:xfrm>
            <a:off x="2590800" y="1143000"/>
            <a:ext cx="7772400" cy="5486400"/>
          </a:xfrm>
        </p:spPr>
        <p:txBody>
          <a:bodyPr/>
          <a:lstStyle/>
          <a:p>
            <a:pPr>
              <a:buFont typeface="Wingdings" panose="05000000000000000000" pitchFamily="2" charset="2"/>
              <a:buNone/>
            </a:pPr>
            <a:r>
              <a:rPr lang="en-US" altLang="en-US"/>
              <a:t>We can determine the value for slope m &amp; b intercept as</a:t>
            </a:r>
          </a:p>
          <a:p>
            <a:pPr>
              <a:buFont typeface="Wingdings" panose="05000000000000000000" pitchFamily="2" charset="2"/>
              <a:buNone/>
            </a:pPr>
            <a:r>
              <a:rPr lang="en-US" altLang="en-US" b="1"/>
              <a:t>			m = y2-y1/x2-x1</a:t>
            </a:r>
            <a:r>
              <a:rPr lang="en-US" altLang="en-US"/>
              <a:t>          </a:t>
            </a:r>
          </a:p>
          <a:p>
            <a:pPr algn="ctr">
              <a:buFont typeface="Wingdings" panose="05000000000000000000" pitchFamily="2" charset="2"/>
              <a:buNone/>
            </a:pPr>
            <a:r>
              <a:rPr lang="en-US" altLang="en-US" b="1"/>
              <a:t>i.e. m= </a:t>
            </a:r>
            <a:r>
              <a:rPr lang="en-US" altLang="en-US" b="1">
                <a:cs typeface="Times New Roman" panose="02020603050405020304" pitchFamily="18" charset="0"/>
              </a:rPr>
              <a:t>Δy/</a:t>
            </a:r>
            <a:r>
              <a:rPr lang="en-US" altLang="en-US"/>
              <a:t> </a:t>
            </a:r>
            <a:r>
              <a:rPr lang="en-US" altLang="en-US" b="1">
                <a:cs typeface="Times New Roman" panose="02020603050405020304" pitchFamily="18" charset="0"/>
              </a:rPr>
              <a:t>Δx</a:t>
            </a:r>
            <a:r>
              <a:rPr lang="en-US" altLang="en-US"/>
              <a:t>        (2)</a:t>
            </a:r>
          </a:p>
        </p:txBody>
      </p:sp>
    </p:spTree>
    <p:extLst>
      <p:ext uri="{BB962C8B-B14F-4D97-AF65-F5344CB8AC3E}">
        <p14:creationId xmlns:p14="http://schemas.microsoft.com/office/powerpoint/2010/main" val="2930550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idx="1"/>
          </p:nvPr>
        </p:nvSpPr>
        <p:spPr>
          <a:xfrm>
            <a:off x="2590800" y="1066800"/>
            <a:ext cx="7772400" cy="5486400"/>
          </a:xfrm>
        </p:spPr>
        <p:txBody>
          <a:bodyPr/>
          <a:lstStyle/>
          <a:p>
            <a:pPr>
              <a:buFont typeface="Wingdings" panose="05000000000000000000" pitchFamily="2" charset="2"/>
              <a:buNone/>
            </a:pPr>
            <a:r>
              <a:rPr lang="en-US" altLang="en-US" b="1"/>
              <a:t>Example 1</a:t>
            </a:r>
            <a:r>
              <a:rPr lang="en-US" altLang="en-US"/>
              <a:t> The endpoints of line are(0,0) &amp; (6,18). Compute each value of y as x steps from 0 to 6 and plot the result.</a:t>
            </a:r>
          </a:p>
          <a:p>
            <a:pPr>
              <a:buFont typeface="Wingdings" panose="05000000000000000000" pitchFamily="2" charset="2"/>
              <a:buNone/>
            </a:pPr>
            <a:r>
              <a:rPr lang="en-US" altLang="en-US" b="1"/>
              <a:t>Solution :</a:t>
            </a:r>
            <a:r>
              <a:rPr lang="en-US" altLang="en-US"/>
              <a:t> Equation of line is y= mx +b</a:t>
            </a:r>
          </a:p>
          <a:p>
            <a:pPr>
              <a:buFont typeface="Wingdings" panose="05000000000000000000" pitchFamily="2" charset="2"/>
              <a:buNone/>
            </a:pPr>
            <a:r>
              <a:rPr lang="en-US" altLang="en-US"/>
              <a:t> m = y2-y1/x2-x1= 18-0/6-0 = 3</a:t>
            </a:r>
          </a:p>
          <a:p>
            <a:pPr>
              <a:buFont typeface="Wingdings" panose="05000000000000000000" pitchFamily="2" charset="2"/>
              <a:buNone/>
            </a:pPr>
            <a:r>
              <a:rPr lang="en-US" altLang="en-US"/>
              <a:t>Next the y intercept b is found by plugging y1&amp; x1 into the equation y = 3x + b,</a:t>
            </a:r>
          </a:p>
          <a:p>
            <a:pPr>
              <a:buFont typeface="Wingdings" panose="05000000000000000000" pitchFamily="2" charset="2"/>
              <a:buNone/>
            </a:pPr>
            <a:r>
              <a:rPr lang="en-US" altLang="en-US"/>
              <a:t>    0 = 3(0) + b. Therefore, b=0, so the equation for the line is y= 3x.</a:t>
            </a:r>
          </a:p>
        </p:txBody>
      </p:sp>
    </p:spTree>
    <p:extLst>
      <p:ext uri="{BB962C8B-B14F-4D97-AF65-F5344CB8AC3E}">
        <p14:creationId xmlns:p14="http://schemas.microsoft.com/office/powerpoint/2010/main" val="3623657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idx="1"/>
          </p:nvPr>
        </p:nvSpPr>
        <p:spPr>
          <a:xfrm>
            <a:off x="2590800" y="1143000"/>
            <a:ext cx="7772400" cy="5410200"/>
          </a:xfrm>
        </p:spPr>
        <p:txBody>
          <a:bodyPr/>
          <a:lstStyle/>
          <a:p>
            <a:pPr>
              <a:buFont typeface="Wingdings" panose="05000000000000000000" pitchFamily="2" charset="2"/>
              <a:buNone/>
            </a:pPr>
            <a:endParaRPr lang="en-US" altLang="en-US"/>
          </a:p>
          <a:p>
            <a:pPr>
              <a:buFont typeface="Wingdings" panose="05000000000000000000" pitchFamily="2" charset="2"/>
              <a:buNone/>
            </a:pPr>
            <a:endParaRPr lang="en-US" altLang="en-US"/>
          </a:p>
          <a:p>
            <a:pPr>
              <a:buFont typeface="Wingdings" panose="05000000000000000000" pitchFamily="2" charset="2"/>
              <a:buNone/>
            </a:pPr>
            <a:endParaRPr lang="en-US" altLang="en-US"/>
          </a:p>
          <a:p>
            <a:pPr algn="ctr">
              <a:buFont typeface="Wingdings" panose="05000000000000000000" pitchFamily="2" charset="2"/>
              <a:buNone/>
            </a:pPr>
            <a:r>
              <a:rPr lang="en-US" altLang="en-US"/>
              <a:t>The challenge is to find a way to calculate the next x,y position by previous one as quickly as possible.</a:t>
            </a:r>
          </a:p>
          <a:p>
            <a:pPr>
              <a:buFont typeface="Wingdings" panose="05000000000000000000" pitchFamily="2" charset="2"/>
              <a:buNone/>
            </a:pPr>
            <a:endParaRPr lang="en-US" altLang="en-US"/>
          </a:p>
        </p:txBody>
      </p:sp>
    </p:spTree>
    <p:extLst>
      <p:ext uri="{BB962C8B-B14F-4D97-AF65-F5344CB8AC3E}">
        <p14:creationId xmlns:p14="http://schemas.microsoft.com/office/powerpoint/2010/main" val="2929441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idx="1"/>
          </p:nvPr>
        </p:nvSpPr>
        <p:spPr>
          <a:xfrm>
            <a:off x="2590800" y="1066800"/>
            <a:ext cx="7848600" cy="5486400"/>
          </a:xfrm>
        </p:spPr>
        <p:txBody>
          <a:bodyPr/>
          <a:lstStyle/>
          <a:p>
            <a:pPr algn="ctr">
              <a:buFont typeface="Wingdings" panose="05000000000000000000" pitchFamily="2" charset="2"/>
              <a:buNone/>
            </a:pPr>
            <a:r>
              <a:rPr lang="en-US" altLang="en-US" sz="3600" b="1" u="sng"/>
              <a:t>DDA Algorithm</a:t>
            </a:r>
          </a:p>
          <a:p>
            <a:pPr algn="just">
              <a:buFont typeface="Wingdings" panose="05000000000000000000" pitchFamily="2" charset="2"/>
              <a:buNone/>
            </a:pPr>
            <a:r>
              <a:rPr lang="en-US" altLang="en-US"/>
              <a:t>          The Digital differential analyzer (DDA) algorithm is an incremental scan-conversion method. </a:t>
            </a:r>
          </a:p>
          <a:p>
            <a:pPr algn="just">
              <a:buFont typeface="Wingdings" panose="05000000000000000000" pitchFamily="2" charset="2"/>
              <a:buNone/>
            </a:pPr>
            <a:r>
              <a:rPr lang="en-US" altLang="en-US"/>
              <a:t>		Such an approach is characterized by performing calculations at each step using results from the preceding step. </a:t>
            </a:r>
          </a:p>
          <a:p>
            <a:pPr algn="just">
              <a:buFont typeface="Wingdings" panose="05000000000000000000" pitchFamily="2" charset="2"/>
              <a:buNone/>
            </a:pPr>
            <a:r>
              <a:rPr lang="en-US" altLang="en-US"/>
              <a:t>		</a:t>
            </a:r>
            <a:endParaRPr lang="en-US" altLang="en-US">
              <a:cs typeface="Times New Roman" panose="02020603050405020304" pitchFamily="18" charset="0"/>
            </a:endParaRPr>
          </a:p>
        </p:txBody>
      </p:sp>
    </p:spTree>
    <p:extLst>
      <p:ext uri="{BB962C8B-B14F-4D97-AF65-F5344CB8AC3E}">
        <p14:creationId xmlns:p14="http://schemas.microsoft.com/office/powerpoint/2010/main" val="3902149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idx="1"/>
          </p:nvPr>
        </p:nvSpPr>
        <p:spPr>
          <a:xfrm>
            <a:off x="2590800" y="1066800"/>
            <a:ext cx="7772400" cy="5410200"/>
          </a:xfrm>
        </p:spPr>
        <p:txBody>
          <a:bodyPr/>
          <a:lstStyle/>
          <a:p>
            <a:pPr>
              <a:lnSpc>
                <a:spcPct val="90000"/>
              </a:lnSpc>
              <a:buFont typeface="Wingdings" panose="05000000000000000000" pitchFamily="2" charset="2"/>
              <a:buNone/>
            </a:pPr>
            <a:r>
              <a:rPr lang="en-US" altLang="en-US" b="1" u="sng">
                <a:cs typeface="Times New Roman" panose="02020603050405020304" pitchFamily="18" charset="0"/>
              </a:rPr>
              <a:t>Algorithm:</a:t>
            </a:r>
          </a:p>
          <a:p>
            <a:pPr>
              <a:lnSpc>
                <a:spcPct val="90000"/>
              </a:lnSpc>
              <a:buFont typeface="Wingdings" panose="05000000000000000000" pitchFamily="2" charset="2"/>
              <a:buNone/>
            </a:pPr>
            <a:r>
              <a:rPr lang="en-US" altLang="en-US">
                <a:cs typeface="Times New Roman" panose="02020603050405020304" pitchFamily="18" charset="0"/>
              </a:rPr>
              <a:t>(x1,y1) (x2,y2) are the end points and dx, dy are the float variables.</a:t>
            </a:r>
          </a:p>
          <a:p>
            <a:pPr>
              <a:lnSpc>
                <a:spcPct val="90000"/>
              </a:lnSpc>
              <a:buFont typeface="Wingdings" panose="05000000000000000000" pitchFamily="2" charset="2"/>
              <a:buNone/>
            </a:pPr>
            <a:r>
              <a:rPr lang="en-US" altLang="en-US">
                <a:cs typeface="Times New Roman" panose="02020603050405020304" pitchFamily="18" charset="0"/>
              </a:rPr>
              <a:t>Where dx= abs(x2-x1) and dy= abs(y2-y1)</a:t>
            </a:r>
          </a:p>
          <a:p>
            <a:pPr>
              <a:lnSpc>
                <a:spcPct val="90000"/>
              </a:lnSpc>
              <a:buFont typeface="Wingdings" panose="05000000000000000000" pitchFamily="2" charset="2"/>
              <a:buNone/>
            </a:pPr>
            <a:r>
              <a:rPr lang="en-US" altLang="en-US">
                <a:cs typeface="Times New Roman" panose="02020603050405020304" pitchFamily="18" charset="0"/>
              </a:rPr>
              <a:t>(i)    If dx &gt;=dy then</a:t>
            </a:r>
          </a:p>
          <a:p>
            <a:pPr>
              <a:lnSpc>
                <a:spcPct val="90000"/>
              </a:lnSpc>
              <a:buFont typeface="Wingdings" panose="05000000000000000000" pitchFamily="2" charset="2"/>
              <a:buNone/>
            </a:pPr>
            <a:r>
              <a:rPr lang="en-US" altLang="en-US">
                <a:cs typeface="Times New Roman" panose="02020603050405020304" pitchFamily="18" charset="0"/>
              </a:rPr>
              <a:t>               length = dx</a:t>
            </a:r>
          </a:p>
          <a:p>
            <a:pPr>
              <a:lnSpc>
                <a:spcPct val="90000"/>
              </a:lnSpc>
              <a:buFont typeface="Wingdings" panose="05000000000000000000" pitchFamily="2" charset="2"/>
              <a:buNone/>
            </a:pPr>
            <a:r>
              <a:rPr lang="en-US" altLang="en-US">
                <a:cs typeface="Times New Roman" panose="02020603050405020304" pitchFamily="18" charset="0"/>
              </a:rPr>
              <a:t>        else</a:t>
            </a:r>
          </a:p>
          <a:p>
            <a:pPr>
              <a:lnSpc>
                <a:spcPct val="90000"/>
              </a:lnSpc>
              <a:buFont typeface="Wingdings" panose="05000000000000000000" pitchFamily="2" charset="2"/>
              <a:buNone/>
            </a:pPr>
            <a:r>
              <a:rPr lang="en-US" altLang="en-US">
                <a:cs typeface="Times New Roman" panose="02020603050405020304" pitchFamily="18" charset="0"/>
              </a:rPr>
              <a:t>               length = dy</a:t>
            </a:r>
          </a:p>
          <a:p>
            <a:pPr>
              <a:lnSpc>
                <a:spcPct val="90000"/>
              </a:lnSpc>
              <a:buFont typeface="Wingdings" panose="05000000000000000000" pitchFamily="2" charset="2"/>
              <a:buNone/>
            </a:pPr>
            <a:r>
              <a:rPr lang="en-US" altLang="en-US">
                <a:cs typeface="Times New Roman" panose="02020603050405020304" pitchFamily="18" charset="0"/>
              </a:rPr>
              <a:t>        endif</a:t>
            </a:r>
          </a:p>
          <a:p>
            <a:pPr>
              <a:lnSpc>
                <a:spcPct val="90000"/>
              </a:lnSpc>
              <a:buFont typeface="Wingdings" panose="05000000000000000000" pitchFamily="2" charset="2"/>
              <a:buNone/>
            </a:pPr>
            <a:endParaRPr lang="en-US" altLang="en-US">
              <a:cs typeface="Times New Roman" panose="02020603050405020304" pitchFamily="18" charset="0"/>
            </a:endParaRPr>
          </a:p>
          <a:p>
            <a:pPr>
              <a:lnSpc>
                <a:spcPct val="90000"/>
              </a:lnSpc>
              <a:buFont typeface="Wingdings" panose="05000000000000000000" pitchFamily="2" charset="2"/>
              <a:buNone/>
            </a:pPr>
            <a:endParaRPr lang="en-US" altLang="en-US" b="1" u="sng">
              <a:cs typeface="Times New Roman" panose="02020603050405020304" pitchFamily="18" charset="0"/>
            </a:endParaRPr>
          </a:p>
          <a:p>
            <a:pPr>
              <a:lnSpc>
                <a:spcPct val="90000"/>
              </a:lnSpc>
              <a:buFont typeface="Wingdings" panose="05000000000000000000" pitchFamily="2" charset="2"/>
              <a:buNone/>
            </a:pPr>
            <a:endParaRPr lang="en-US" altLang="en-US" b="1" u="sng">
              <a:cs typeface="Times New Roman" panose="02020603050405020304" pitchFamily="18" charset="0"/>
            </a:endParaRPr>
          </a:p>
          <a:p>
            <a:pPr>
              <a:lnSpc>
                <a:spcPct val="90000"/>
              </a:lnSpc>
              <a:buFont typeface="Wingdings" panose="05000000000000000000" pitchFamily="2" charset="2"/>
              <a:buNone/>
            </a:pPr>
            <a:endParaRPr lang="en-US" altLang="en-US" b="1" u="sng"/>
          </a:p>
        </p:txBody>
      </p:sp>
    </p:spTree>
    <p:extLst>
      <p:ext uri="{BB962C8B-B14F-4D97-AF65-F5344CB8AC3E}">
        <p14:creationId xmlns:p14="http://schemas.microsoft.com/office/powerpoint/2010/main" val="2466145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idx="1"/>
          </p:nvPr>
        </p:nvSpPr>
        <p:spPr>
          <a:xfrm>
            <a:off x="2590800" y="1066800"/>
            <a:ext cx="7772400" cy="5410200"/>
          </a:xfrm>
        </p:spPr>
        <p:txBody>
          <a:bodyPr/>
          <a:lstStyle/>
          <a:p>
            <a:pPr marL="660400" indent="-660400">
              <a:buNone/>
            </a:pPr>
            <a:r>
              <a:rPr lang="en-US" altLang="en-US"/>
              <a:t>(ii)         dx = (x2-x1)/length</a:t>
            </a:r>
          </a:p>
          <a:p>
            <a:pPr marL="660400" indent="-660400">
              <a:buNone/>
            </a:pPr>
            <a:r>
              <a:rPr lang="en-US" altLang="en-US"/>
              <a:t>              dy = (y2-y1)/length</a:t>
            </a:r>
          </a:p>
          <a:p>
            <a:pPr marL="660400" indent="-660400">
              <a:buNone/>
            </a:pPr>
            <a:r>
              <a:rPr lang="en-US" altLang="en-US"/>
              <a:t>(iii)        x = x1 + 0.5</a:t>
            </a:r>
          </a:p>
          <a:p>
            <a:pPr marL="660400" indent="-660400">
              <a:buNone/>
            </a:pPr>
            <a:r>
              <a:rPr lang="en-US" altLang="en-US"/>
              <a:t>              y = y1 + 0.5</a:t>
            </a:r>
          </a:p>
          <a:p>
            <a:pPr marL="660400" indent="-660400">
              <a:buNone/>
            </a:pPr>
            <a:r>
              <a:rPr lang="en-US" altLang="en-US"/>
              <a:t>(iv)        i = 0</a:t>
            </a:r>
          </a:p>
          <a:p>
            <a:pPr marL="660400" indent="-660400">
              <a:buNone/>
            </a:pPr>
            <a:r>
              <a:rPr lang="en-US" altLang="en-US"/>
              <a:t>(v)         Plot ((x), (y))</a:t>
            </a:r>
          </a:p>
          <a:p>
            <a:pPr marL="660400" indent="-660400">
              <a:buNone/>
            </a:pPr>
            <a:r>
              <a:rPr lang="en-US" altLang="en-US"/>
              <a:t>(vi)          x = x + dx</a:t>
            </a:r>
          </a:p>
          <a:p>
            <a:pPr marL="660400" indent="-660400">
              <a:buNone/>
            </a:pPr>
            <a:r>
              <a:rPr lang="en-US" altLang="en-US"/>
              <a:t>                y = y + dy</a:t>
            </a:r>
          </a:p>
          <a:p>
            <a:pPr marL="660400" indent="-660400">
              <a:buNone/>
            </a:pPr>
            <a:r>
              <a:rPr lang="en-US" altLang="en-US"/>
              <a:t>(vii)        i = i + 1</a:t>
            </a:r>
          </a:p>
          <a:p>
            <a:pPr marL="660400" indent="-660400">
              <a:buNone/>
            </a:pPr>
            <a:endParaRPr lang="en-US" altLang="en-US"/>
          </a:p>
          <a:p>
            <a:pPr marL="660400" indent="-660400">
              <a:buNone/>
            </a:pPr>
            <a:endParaRPr lang="en-US" altLang="en-US"/>
          </a:p>
        </p:txBody>
      </p:sp>
    </p:spTree>
    <p:extLst>
      <p:ext uri="{BB962C8B-B14F-4D97-AF65-F5344CB8AC3E}">
        <p14:creationId xmlns:p14="http://schemas.microsoft.com/office/powerpoint/2010/main" val="2269113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投影片編號版面配置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en-US" altLang="zh-TW" sz="1400"/>
          </a:p>
          <a:p>
            <a:pPr eaLnBrk="1" hangingPunct="1"/>
            <a:r>
              <a:rPr lang="en-US" altLang="zh-TW" sz="1400"/>
              <a:t>Page </a:t>
            </a:r>
            <a:fld id="{FB01ADD3-3270-4894-997A-943595D3FFA3}" type="slidenum">
              <a:rPr lang="en-US" altLang="zh-TW" sz="1400"/>
              <a:pPr eaLnBrk="1" hangingPunct="1"/>
              <a:t>4</a:t>
            </a:fld>
            <a:endParaRPr lang="en-US" altLang="zh-TW" sz="1400"/>
          </a:p>
        </p:txBody>
      </p:sp>
      <p:sp>
        <p:nvSpPr>
          <p:cNvPr id="54274" name="Rectangle 2"/>
          <p:cNvSpPr>
            <a:spLocks noGrp="1" noChangeArrowheads="1"/>
          </p:cNvSpPr>
          <p:nvPr>
            <p:ph type="title"/>
          </p:nvPr>
        </p:nvSpPr>
        <p:spPr>
          <a:xfrm>
            <a:off x="1524000" y="152400"/>
            <a:ext cx="4211638" cy="609600"/>
          </a:xfrm>
        </p:spPr>
        <p:txBody>
          <a:bodyPr>
            <a:normAutofit fontScale="90000"/>
          </a:bodyPr>
          <a:lstStyle/>
          <a:p>
            <a:pPr eaLnBrk="1" hangingPunct="1">
              <a:defRPr/>
            </a:pPr>
            <a:r>
              <a:rPr lang="en-US" altLang="zh-TW" sz="4000">
                <a:cs typeface="Arial" pitchFamily="34" charset="0"/>
              </a:rPr>
              <a:t>1.1Input Devices</a:t>
            </a:r>
          </a:p>
        </p:txBody>
      </p:sp>
      <p:sp>
        <p:nvSpPr>
          <p:cNvPr id="15365" name="Rectangle 3"/>
          <p:cNvSpPr>
            <a:spLocks noGrp="1" noChangeArrowheads="1"/>
          </p:cNvSpPr>
          <p:nvPr>
            <p:ph type="body" idx="1"/>
          </p:nvPr>
        </p:nvSpPr>
        <p:spPr>
          <a:xfrm>
            <a:off x="1847850" y="692151"/>
            <a:ext cx="8229600" cy="5059363"/>
          </a:xfrm>
        </p:spPr>
        <p:txBody>
          <a:bodyPr/>
          <a:lstStyle/>
          <a:p>
            <a:pPr eaLnBrk="1" hangingPunct="1"/>
            <a:r>
              <a:rPr lang="en-US" altLang="zh-TW">
                <a:cs typeface="Arial" panose="020B0604020202020204" pitchFamily="34" charset="0"/>
              </a:rPr>
              <a:t>Keyboard</a:t>
            </a:r>
          </a:p>
          <a:p>
            <a:pPr eaLnBrk="1" hangingPunct="1"/>
            <a:r>
              <a:rPr lang="en-US" altLang="zh-TW">
                <a:cs typeface="Arial" panose="020B0604020202020204" pitchFamily="34" charset="0"/>
              </a:rPr>
              <a:t>Keyboard is made up of character, numerical and functional keys, it is the most common input device </a:t>
            </a:r>
            <a:endParaRPr lang="en-US" altLang="zh-TW">
              <a:solidFill>
                <a:schemeClr val="bg2"/>
              </a:solidFill>
              <a:cs typeface="Arial" panose="020B0604020202020204" pitchFamily="34" charset="0"/>
            </a:endParaRPr>
          </a:p>
        </p:txBody>
      </p:sp>
      <p:pic>
        <p:nvPicPr>
          <p:cNvPr id="15366" name="Picture 4" descr="未命名 -118拷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667000"/>
            <a:ext cx="1905000"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Rectangle 8"/>
          <p:cNvSpPr>
            <a:spLocks noChangeArrowheads="1"/>
          </p:cNvSpPr>
          <p:nvPr/>
        </p:nvSpPr>
        <p:spPr bwMode="auto">
          <a:xfrm>
            <a:off x="6129339" y="6140451"/>
            <a:ext cx="2555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sz="2000">
                <a:cs typeface="Arial" panose="020B0604020202020204" pitchFamily="34" charset="0"/>
              </a:rPr>
              <a:t>Ergonomic Keyboard</a:t>
            </a:r>
          </a:p>
        </p:txBody>
      </p:sp>
      <p:sp>
        <p:nvSpPr>
          <p:cNvPr id="15368" name="Rectangle 9"/>
          <p:cNvSpPr>
            <a:spLocks noChangeArrowheads="1"/>
          </p:cNvSpPr>
          <p:nvPr/>
        </p:nvSpPr>
        <p:spPr bwMode="auto">
          <a:xfrm>
            <a:off x="6324601" y="4006851"/>
            <a:ext cx="2316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sz="2000">
                <a:cs typeface="Arial" panose="020B0604020202020204" pitchFamily="34" charset="0"/>
              </a:rPr>
              <a:t>Wireless Keyboard</a:t>
            </a:r>
          </a:p>
        </p:txBody>
      </p:sp>
      <p:sp>
        <p:nvSpPr>
          <p:cNvPr id="15369" name="Rectangle 10"/>
          <p:cNvSpPr>
            <a:spLocks noChangeArrowheads="1"/>
          </p:cNvSpPr>
          <p:nvPr/>
        </p:nvSpPr>
        <p:spPr bwMode="auto">
          <a:xfrm>
            <a:off x="3022601" y="6140451"/>
            <a:ext cx="2062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sz="2000">
                <a:cs typeface="Arial" panose="020B0604020202020204" pitchFamily="34" charset="0"/>
              </a:rPr>
              <a:t>Virtual Keyboard</a:t>
            </a:r>
          </a:p>
        </p:txBody>
      </p:sp>
      <p:sp>
        <p:nvSpPr>
          <p:cNvPr id="15370" name="Rectangle 11"/>
          <p:cNvSpPr>
            <a:spLocks noChangeArrowheads="1"/>
          </p:cNvSpPr>
          <p:nvPr/>
        </p:nvSpPr>
        <p:spPr bwMode="auto">
          <a:xfrm>
            <a:off x="2692401" y="3778251"/>
            <a:ext cx="2570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sz="2000">
                <a:cs typeface="Arial" panose="020B0604020202020204" pitchFamily="34" charset="0"/>
              </a:rPr>
              <a:t>Multimedia Keyboard</a:t>
            </a:r>
          </a:p>
        </p:txBody>
      </p:sp>
      <p:pic>
        <p:nvPicPr>
          <p:cNvPr id="15371" name="Picture 12" descr="D:\img\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2362201"/>
            <a:ext cx="2247900"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2" name="Picture 13" descr="D:\img\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4259264"/>
            <a:ext cx="1468438" cy="191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3" name="Picture 14" descr="D:\img\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1" y="4505326"/>
            <a:ext cx="298132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7545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idx="1"/>
          </p:nvPr>
        </p:nvSpPr>
        <p:spPr>
          <a:xfrm>
            <a:off x="2590800" y="1219200"/>
            <a:ext cx="7772400" cy="5257800"/>
          </a:xfrm>
        </p:spPr>
        <p:txBody>
          <a:bodyPr/>
          <a:lstStyle/>
          <a:p>
            <a:pPr marL="660400" indent="-660400">
              <a:buNone/>
            </a:pPr>
            <a:r>
              <a:rPr lang="en-US" altLang="en-US"/>
              <a:t>(viii)   If i &lt; length then go to step (v)</a:t>
            </a:r>
          </a:p>
          <a:p>
            <a:pPr marL="660400" indent="-660400">
              <a:buNone/>
            </a:pPr>
            <a:r>
              <a:rPr lang="en-US" altLang="en-US"/>
              <a:t>(ix)     Stop</a:t>
            </a:r>
          </a:p>
          <a:p>
            <a:pPr marL="660400" indent="-660400">
              <a:buNone/>
            </a:pPr>
            <a:r>
              <a:rPr lang="en-US" altLang="en-US" b="1"/>
              <a:t>Example 2 </a:t>
            </a:r>
            <a:r>
              <a:rPr lang="en-US" altLang="en-US"/>
              <a:t>Scan convert a line having end points (3,2) &amp; (4,7) using DDA.</a:t>
            </a:r>
          </a:p>
          <a:p>
            <a:pPr marL="660400" indent="-660400">
              <a:buNone/>
            </a:pPr>
            <a:r>
              <a:rPr lang="en-US" altLang="en-US" b="1"/>
              <a:t>Solution:   </a:t>
            </a:r>
            <a:r>
              <a:rPr lang="en-US" altLang="en-US"/>
              <a:t>dx=</a:t>
            </a:r>
            <a:r>
              <a:rPr lang="en-US" altLang="en-US" b="1"/>
              <a:t> </a:t>
            </a:r>
            <a:r>
              <a:rPr lang="en-US" altLang="en-US"/>
              <a:t>x2 - x1 = 4-3 = 1</a:t>
            </a:r>
          </a:p>
          <a:p>
            <a:pPr marL="660400" indent="-660400">
              <a:buNone/>
            </a:pPr>
            <a:r>
              <a:rPr lang="en-US" altLang="en-US"/>
              <a:t>                   dy= y2 - y1 = 7-2 = 5</a:t>
            </a:r>
          </a:p>
          <a:p>
            <a:pPr marL="660400" indent="-660400">
              <a:buNone/>
            </a:pPr>
            <a:r>
              <a:rPr lang="en-US" altLang="en-US"/>
              <a:t>As,  dx &lt; dy then</a:t>
            </a:r>
          </a:p>
          <a:p>
            <a:pPr marL="660400" indent="-660400">
              <a:buNone/>
            </a:pPr>
            <a:r>
              <a:rPr lang="en-US" altLang="en-US"/>
              <a:t>           length = y2-y1 = 5</a:t>
            </a:r>
          </a:p>
          <a:p>
            <a:pPr marL="660400" indent="-660400">
              <a:buNone/>
            </a:pPr>
            <a:r>
              <a:rPr lang="en-US" altLang="en-US"/>
              <a:t>     dx = (x2-x1)/ length = 1/5 =0.2</a:t>
            </a:r>
          </a:p>
          <a:p>
            <a:pPr marL="660400" indent="-660400">
              <a:buNone/>
            </a:pPr>
            <a:r>
              <a:rPr lang="en-US" altLang="en-US"/>
              <a:t>     dy = (y2-y1)/ length = 5/5 = 1</a:t>
            </a:r>
          </a:p>
          <a:p>
            <a:pPr marL="660400" indent="-660400">
              <a:buNone/>
            </a:pPr>
            <a:endParaRPr lang="en-US" altLang="en-US"/>
          </a:p>
        </p:txBody>
      </p:sp>
    </p:spTree>
    <p:extLst>
      <p:ext uri="{BB962C8B-B14F-4D97-AF65-F5344CB8AC3E}">
        <p14:creationId xmlns:p14="http://schemas.microsoft.com/office/powerpoint/2010/main" val="510672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a:xfrm>
            <a:off x="2209800" y="1219200"/>
            <a:ext cx="8458200" cy="5257800"/>
          </a:xfrm>
        </p:spPr>
        <p:txBody>
          <a:bodyPr/>
          <a:lstStyle/>
          <a:p>
            <a:pPr>
              <a:buFont typeface="Wingdings" panose="05000000000000000000" pitchFamily="2" charset="2"/>
              <a:buNone/>
            </a:pPr>
            <a:endParaRPr lang="en-US" altLang="en-US"/>
          </a:p>
        </p:txBody>
      </p:sp>
      <p:graphicFrame>
        <p:nvGraphicFramePr>
          <p:cNvPr id="14539" name="Group 203"/>
          <p:cNvGraphicFramePr>
            <a:graphicFrameLocks noGrp="1"/>
          </p:cNvGraphicFramePr>
          <p:nvPr/>
        </p:nvGraphicFramePr>
        <p:xfrm>
          <a:off x="2438400" y="2057401"/>
          <a:ext cx="7924800" cy="3627435"/>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609600">
                  <a:extLst>
                    <a:ext uri="{9D8B030D-6E8A-4147-A177-3AD203B41FA5}">
                      <a16:colId xmlns:a16="http://schemas.microsoft.com/office/drawing/2014/main" val="20005"/>
                    </a:ext>
                  </a:extLst>
                </a:gridCol>
                <a:gridCol w="609600">
                  <a:extLst>
                    <a:ext uri="{9D8B030D-6E8A-4147-A177-3AD203B41FA5}">
                      <a16:colId xmlns:a16="http://schemas.microsoft.com/office/drawing/2014/main" val="20006"/>
                    </a:ext>
                  </a:extLst>
                </a:gridCol>
                <a:gridCol w="381000">
                  <a:extLst>
                    <a:ext uri="{9D8B030D-6E8A-4147-A177-3AD203B41FA5}">
                      <a16:colId xmlns:a16="http://schemas.microsoft.com/office/drawing/2014/main" val="20007"/>
                    </a:ext>
                  </a:extLst>
                </a:gridCol>
                <a:gridCol w="685800">
                  <a:extLst>
                    <a:ext uri="{9D8B030D-6E8A-4147-A177-3AD203B41FA5}">
                      <a16:colId xmlns:a16="http://schemas.microsoft.com/office/drawing/2014/main" val="20008"/>
                    </a:ext>
                  </a:extLst>
                </a:gridCol>
                <a:gridCol w="685800">
                  <a:extLst>
                    <a:ext uri="{9D8B030D-6E8A-4147-A177-3AD203B41FA5}">
                      <a16:colId xmlns:a16="http://schemas.microsoft.com/office/drawing/2014/main" val="20009"/>
                    </a:ext>
                  </a:extLst>
                </a:gridCol>
                <a:gridCol w="1295400">
                  <a:extLst>
                    <a:ext uri="{9D8B030D-6E8A-4147-A177-3AD203B41FA5}">
                      <a16:colId xmlns:a16="http://schemas.microsoft.com/office/drawing/2014/main" val="20010"/>
                    </a:ext>
                  </a:extLst>
                </a:gridCol>
                <a:gridCol w="762000">
                  <a:extLst>
                    <a:ext uri="{9D8B030D-6E8A-4147-A177-3AD203B41FA5}">
                      <a16:colId xmlns:a16="http://schemas.microsoft.com/office/drawing/2014/main" val="20011"/>
                    </a:ext>
                  </a:extLst>
                </a:gridCol>
              </a:tblGrid>
              <a:tr h="518205">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x1</a:t>
                      </a:r>
                    </a:p>
                  </a:txBody>
                  <a:tcPr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y1</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x2</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y2</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L</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dx</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dy</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i</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x</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y</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Result</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Plot</a:t>
                      </a:r>
                    </a:p>
                  </a:txBody>
                  <a:tcPr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205">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3</a:t>
                      </a:r>
                    </a:p>
                  </a:txBody>
                  <a:tcPr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2</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4</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7</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5</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.2</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0</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3.5</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2.5</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3.5, 2.5</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3,2</a:t>
                      </a:r>
                    </a:p>
                  </a:txBody>
                  <a:tcPr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205">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3.7</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3.5</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3.7,3.5</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3,3</a:t>
                      </a:r>
                    </a:p>
                  </a:txBody>
                  <a:tcPr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8205">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2</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3.9</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4.5</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3.9,4.5</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3,4</a:t>
                      </a:r>
                    </a:p>
                  </a:txBody>
                  <a:tcPr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8205">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3</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4.1</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5.5</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4.1,5.5</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4,5</a:t>
                      </a:r>
                    </a:p>
                  </a:txBody>
                  <a:tcPr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8205">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4</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4.3</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6.5</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4.3,6.5</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4,6</a:t>
                      </a:r>
                    </a:p>
                  </a:txBody>
                  <a:tcPr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8205">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5</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4.5</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7.5</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4.5,7.5</a:t>
                      </a:r>
                    </a:p>
                  </a:txBody>
                  <a:tcPr marT="45724" marB="45724"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75000"/>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4,7</a:t>
                      </a:r>
                    </a:p>
                  </a:txBody>
                  <a:tcPr marT="45724" marB="45724"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58584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idx="1"/>
          </p:nvPr>
        </p:nvSpPr>
        <p:spPr>
          <a:xfrm>
            <a:off x="2590800" y="914400"/>
            <a:ext cx="7772400" cy="5302250"/>
          </a:xfrm>
        </p:spPr>
        <p:txBody>
          <a:bodyPr/>
          <a:lstStyle/>
          <a:p>
            <a:pPr marL="609600" indent="-609600">
              <a:buNone/>
            </a:pPr>
            <a:r>
              <a:rPr lang="en-US" altLang="en-US" u="sng"/>
              <a:t>Limitations of DDA</a:t>
            </a:r>
            <a:r>
              <a:rPr lang="en-US" altLang="en-US"/>
              <a:t>:</a:t>
            </a:r>
          </a:p>
          <a:p>
            <a:pPr marL="609600" indent="-609600">
              <a:buFont typeface="Wingdings" panose="05000000000000000000" pitchFamily="2" charset="2"/>
              <a:buAutoNum type="arabicParenBoth"/>
            </a:pPr>
            <a:r>
              <a:rPr lang="en-US" altLang="en-US"/>
              <a:t>The rounding operation &amp; floating point arithmetic are time consuming procedures.</a:t>
            </a:r>
          </a:p>
          <a:p>
            <a:pPr marL="609600" indent="-609600">
              <a:buFont typeface="Wingdings" panose="05000000000000000000" pitchFamily="2" charset="2"/>
              <a:buAutoNum type="arabicParenBoth"/>
            </a:pPr>
            <a:r>
              <a:rPr lang="en-US" altLang="en-US"/>
              <a:t>Round-off error can cause the calculated pixel position to drift away from the true line path for long line segment. </a:t>
            </a:r>
          </a:p>
        </p:txBody>
      </p:sp>
    </p:spTree>
    <p:extLst>
      <p:ext uri="{BB962C8B-B14F-4D97-AF65-F5344CB8AC3E}">
        <p14:creationId xmlns:p14="http://schemas.microsoft.com/office/powerpoint/2010/main" val="2637631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title"/>
          </p:nvPr>
        </p:nvSpPr>
        <p:spPr>
          <a:xfrm>
            <a:off x="1981200" y="-152400"/>
            <a:ext cx="8229600" cy="1143000"/>
          </a:xfrm>
        </p:spPr>
        <p:txBody>
          <a:bodyPr/>
          <a:lstStyle/>
          <a:p>
            <a:r>
              <a:rPr lang="en-IE" altLang="en-US"/>
              <a:t>The Bresenham Line Algorithm</a:t>
            </a:r>
            <a:endParaRPr lang="en-US" altLang="en-US"/>
          </a:p>
        </p:txBody>
      </p:sp>
      <p:sp>
        <p:nvSpPr>
          <p:cNvPr id="20483" name="Rectangle 4"/>
          <p:cNvSpPr>
            <a:spLocks noGrp="1" noChangeArrowheads="1"/>
          </p:cNvSpPr>
          <p:nvPr>
            <p:ph type="body" idx="1"/>
          </p:nvPr>
        </p:nvSpPr>
        <p:spPr>
          <a:xfrm>
            <a:off x="1981200" y="1219200"/>
            <a:ext cx="8229600" cy="5638800"/>
          </a:xfrm>
        </p:spPr>
        <p:txBody>
          <a:bodyPr/>
          <a:lstStyle/>
          <a:p>
            <a:pPr marL="0" indent="0">
              <a:buNone/>
            </a:pPr>
            <a:endParaRPr lang="en-IE" altLang="en-US"/>
          </a:p>
          <a:p>
            <a:pPr marL="0" indent="0">
              <a:buNone/>
            </a:pPr>
            <a:endParaRPr lang="en-IE" altLang="en-US"/>
          </a:p>
          <a:p>
            <a:pPr marL="0" indent="0"/>
            <a:r>
              <a:rPr lang="en-IE" altLang="en-US"/>
              <a:t>The Bresenham algorithm is another incremental scan conversion algorithm</a:t>
            </a:r>
          </a:p>
          <a:p>
            <a:pPr marL="0" indent="0">
              <a:buNone/>
            </a:pPr>
            <a:endParaRPr lang="en-IE" altLang="en-US"/>
          </a:p>
          <a:p>
            <a:pPr marL="0" indent="0"/>
            <a:r>
              <a:rPr lang="en-IE" altLang="en-US"/>
              <a:t>The big advantage of this algorithm is that it uses only integer calculations</a:t>
            </a:r>
            <a:endParaRPr lang="en-US" altLang="en-US"/>
          </a:p>
        </p:txBody>
      </p:sp>
    </p:spTree>
    <p:extLst>
      <p:ext uri="{BB962C8B-B14F-4D97-AF65-F5344CB8AC3E}">
        <p14:creationId xmlns:p14="http://schemas.microsoft.com/office/powerpoint/2010/main" val="1313432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IE" altLang="en-US"/>
              <a:t>The Big Idea</a:t>
            </a:r>
            <a:endParaRPr lang="en-US" altLang="en-US"/>
          </a:p>
        </p:txBody>
      </p:sp>
      <p:sp>
        <p:nvSpPr>
          <p:cNvPr id="21507" name="Rectangle 3"/>
          <p:cNvSpPr>
            <a:spLocks noGrp="1" noChangeArrowheads="1"/>
          </p:cNvSpPr>
          <p:nvPr>
            <p:ph type="body" idx="1"/>
          </p:nvPr>
        </p:nvSpPr>
        <p:spPr>
          <a:xfrm>
            <a:off x="1981200" y="1333501"/>
            <a:ext cx="8229600" cy="1546225"/>
          </a:xfrm>
        </p:spPr>
        <p:txBody>
          <a:bodyPr/>
          <a:lstStyle/>
          <a:p>
            <a:pPr marL="0" indent="0">
              <a:buNone/>
            </a:pPr>
            <a:r>
              <a:rPr lang="en-IE" altLang="en-US" dirty="0"/>
              <a:t>Move across the </a:t>
            </a:r>
            <a:r>
              <a:rPr lang="en-IE" altLang="en-US" i="1" dirty="0">
                <a:latin typeface="Times New Roman" panose="02020603050405020304" pitchFamily="18" charset="0"/>
              </a:rPr>
              <a:t>x</a:t>
            </a:r>
            <a:r>
              <a:rPr lang="en-IE" altLang="en-US" dirty="0"/>
              <a:t> axis in unit intervals and at each step choose between two different </a:t>
            </a:r>
            <a:r>
              <a:rPr lang="en-IE" altLang="en-US" i="1" dirty="0">
                <a:latin typeface="Times New Roman" panose="02020603050405020304" pitchFamily="18" charset="0"/>
              </a:rPr>
              <a:t>y</a:t>
            </a:r>
            <a:r>
              <a:rPr lang="en-IE" altLang="en-US" dirty="0"/>
              <a:t> coordinates</a:t>
            </a:r>
            <a:endParaRPr lang="en-US" altLang="en-US" dirty="0"/>
          </a:p>
        </p:txBody>
      </p:sp>
      <p:sp>
        <p:nvSpPr>
          <p:cNvPr id="21508" name="Line 4"/>
          <p:cNvSpPr>
            <a:spLocks noChangeShapeType="1"/>
          </p:cNvSpPr>
          <p:nvPr/>
        </p:nvSpPr>
        <p:spPr bwMode="auto">
          <a:xfrm>
            <a:off x="3011488" y="2994026"/>
            <a:ext cx="0" cy="32988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509" name="Line 5"/>
          <p:cNvSpPr>
            <a:spLocks noChangeShapeType="1"/>
          </p:cNvSpPr>
          <p:nvPr/>
        </p:nvSpPr>
        <p:spPr bwMode="auto">
          <a:xfrm>
            <a:off x="3806825" y="3016250"/>
            <a:ext cx="0" cy="32972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510" name="Line 6"/>
          <p:cNvSpPr>
            <a:spLocks noChangeShapeType="1"/>
          </p:cNvSpPr>
          <p:nvPr/>
        </p:nvSpPr>
        <p:spPr bwMode="auto">
          <a:xfrm>
            <a:off x="4602163" y="3035301"/>
            <a:ext cx="0" cy="32988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511" name="Line 7"/>
          <p:cNvSpPr>
            <a:spLocks noChangeShapeType="1"/>
          </p:cNvSpPr>
          <p:nvPr/>
        </p:nvSpPr>
        <p:spPr bwMode="auto">
          <a:xfrm>
            <a:off x="5394325" y="3052764"/>
            <a:ext cx="0" cy="32988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512" name="Line 8"/>
          <p:cNvSpPr>
            <a:spLocks noChangeShapeType="1"/>
          </p:cNvSpPr>
          <p:nvPr/>
        </p:nvSpPr>
        <p:spPr bwMode="auto">
          <a:xfrm rot="5400000">
            <a:off x="4309269" y="2420144"/>
            <a:ext cx="0" cy="36337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513" name="Line 9"/>
          <p:cNvSpPr>
            <a:spLocks noChangeShapeType="1"/>
          </p:cNvSpPr>
          <p:nvPr/>
        </p:nvSpPr>
        <p:spPr bwMode="auto">
          <a:xfrm rot="5400000">
            <a:off x="4287044" y="3215481"/>
            <a:ext cx="0" cy="36337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514" name="Line 10"/>
          <p:cNvSpPr>
            <a:spLocks noChangeShapeType="1"/>
          </p:cNvSpPr>
          <p:nvPr/>
        </p:nvSpPr>
        <p:spPr bwMode="auto">
          <a:xfrm rot="5400000">
            <a:off x="4267994" y="4007644"/>
            <a:ext cx="0" cy="36337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515" name="Oval 11"/>
          <p:cNvSpPr>
            <a:spLocks noChangeArrowheads="1"/>
          </p:cNvSpPr>
          <p:nvPr/>
        </p:nvSpPr>
        <p:spPr bwMode="auto">
          <a:xfrm>
            <a:off x="2876551" y="4116388"/>
            <a:ext cx="258763" cy="2587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1516" name="Oval 12"/>
          <p:cNvSpPr>
            <a:spLocks noChangeArrowheads="1"/>
          </p:cNvSpPr>
          <p:nvPr/>
        </p:nvSpPr>
        <p:spPr bwMode="auto">
          <a:xfrm>
            <a:off x="5272088" y="4116388"/>
            <a:ext cx="258762" cy="2587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1517" name="Oval 13"/>
          <p:cNvSpPr>
            <a:spLocks noChangeArrowheads="1"/>
          </p:cNvSpPr>
          <p:nvPr/>
        </p:nvSpPr>
        <p:spPr bwMode="auto">
          <a:xfrm>
            <a:off x="3675063" y="4116388"/>
            <a:ext cx="258762" cy="258762"/>
          </a:xfrm>
          <a:prstGeom prst="ellipse">
            <a:avLst/>
          </a:prstGeom>
          <a:pattFill prst="wdUpDiag">
            <a:fgClr>
              <a:schemeClr val="accent1"/>
            </a:fgClr>
            <a:bgClr>
              <a:schemeClr val="bg1"/>
            </a:bgClr>
          </a:patt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1518" name="Oval 14"/>
          <p:cNvSpPr>
            <a:spLocks noChangeArrowheads="1"/>
          </p:cNvSpPr>
          <p:nvPr/>
        </p:nvSpPr>
        <p:spPr bwMode="auto">
          <a:xfrm>
            <a:off x="4473576" y="4116388"/>
            <a:ext cx="258763" cy="2587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1519" name="Oval 15"/>
          <p:cNvSpPr>
            <a:spLocks noChangeArrowheads="1"/>
          </p:cNvSpPr>
          <p:nvPr/>
        </p:nvSpPr>
        <p:spPr bwMode="auto">
          <a:xfrm>
            <a:off x="2879726" y="4897438"/>
            <a:ext cx="258763" cy="258762"/>
          </a:xfrm>
          <a:prstGeom prst="ellipse">
            <a:avLst/>
          </a:prstGeom>
          <a:solidFill>
            <a:schemeClr val="accent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1520" name="Oval 16"/>
          <p:cNvSpPr>
            <a:spLocks noChangeArrowheads="1"/>
          </p:cNvSpPr>
          <p:nvPr/>
        </p:nvSpPr>
        <p:spPr bwMode="auto">
          <a:xfrm>
            <a:off x="5275263" y="4897438"/>
            <a:ext cx="258762" cy="2587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1521" name="Oval 17"/>
          <p:cNvSpPr>
            <a:spLocks noChangeArrowheads="1"/>
          </p:cNvSpPr>
          <p:nvPr/>
        </p:nvSpPr>
        <p:spPr bwMode="auto">
          <a:xfrm>
            <a:off x="3678238" y="4897438"/>
            <a:ext cx="258762" cy="258762"/>
          </a:xfrm>
          <a:prstGeom prst="ellipse">
            <a:avLst/>
          </a:prstGeom>
          <a:pattFill prst="wdUpDiag">
            <a:fgClr>
              <a:schemeClr val="accent1"/>
            </a:fgClr>
            <a:bgClr>
              <a:schemeClr val="bg1"/>
            </a:bgClr>
          </a:patt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1522" name="Oval 18"/>
          <p:cNvSpPr>
            <a:spLocks noChangeArrowheads="1"/>
          </p:cNvSpPr>
          <p:nvPr/>
        </p:nvSpPr>
        <p:spPr bwMode="auto">
          <a:xfrm>
            <a:off x="4476751" y="4897438"/>
            <a:ext cx="258763" cy="2587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1523" name="Oval 19"/>
          <p:cNvSpPr>
            <a:spLocks noChangeArrowheads="1"/>
          </p:cNvSpPr>
          <p:nvPr/>
        </p:nvSpPr>
        <p:spPr bwMode="auto">
          <a:xfrm>
            <a:off x="2878138" y="5705476"/>
            <a:ext cx="258762" cy="258763"/>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1524" name="Oval 20"/>
          <p:cNvSpPr>
            <a:spLocks noChangeArrowheads="1"/>
          </p:cNvSpPr>
          <p:nvPr/>
        </p:nvSpPr>
        <p:spPr bwMode="auto">
          <a:xfrm>
            <a:off x="5273676" y="5705476"/>
            <a:ext cx="258763" cy="258763"/>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1525" name="Oval 21"/>
          <p:cNvSpPr>
            <a:spLocks noChangeArrowheads="1"/>
          </p:cNvSpPr>
          <p:nvPr/>
        </p:nvSpPr>
        <p:spPr bwMode="auto">
          <a:xfrm>
            <a:off x="3676651" y="5705476"/>
            <a:ext cx="258763" cy="258763"/>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1526" name="Oval 22"/>
          <p:cNvSpPr>
            <a:spLocks noChangeArrowheads="1"/>
          </p:cNvSpPr>
          <p:nvPr/>
        </p:nvSpPr>
        <p:spPr bwMode="auto">
          <a:xfrm>
            <a:off x="4475163" y="5705476"/>
            <a:ext cx="258762" cy="258763"/>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1527" name="Line 23"/>
          <p:cNvSpPr>
            <a:spLocks noChangeShapeType="1"/>
          </p:cNvSpPr>
          <p:nvPr/>
        </p:nvSpPr>
        <p:spPr bwMode="auto">
          <a:xfrm flipV="1">
            <a:off x="2487614" y="3244851"/>
            <a:ext cx="3362325" cy="2106613"/>
          </a:xfrm>
          <a:prstGeom prst="line">
            <a:avLst/>
          </a:prstGeom>
          <a:noFill/>
          <a:ln w="31750">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528" name="Line 24"/>
          <p:cNvSpPr>
            <a:spLocks noChangeShapeType="1"/>
          </p:cNvSpPr>
          <p:nvPr/>
        </p:nvSpPr>
        <p:spPr bwMode="auto">
          <a:xfrm rot="5400000">
            <a:off x="4317207" y="1623220"/>
            <a:ext cx="0" cy="36337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1529" name="Oval 25"/>
          <p:cNvSpPr>
            <a:spLocks noChangeArrowheads="1"/>
          </p:cNvSpPr>
          <p:nvPr/>
        </p:nvSpPr>
        <p:spPr bwMode="auto">
          <a:xfrm>
            <a:off x="2884488" y="3319463"/>
            <a:ext cx="258762" cy="2587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1530" name="Oval 26"/>
          <p:cNvSpPr>
            <a:spLocks noChangeArrowheads="1"/>
          </p:cNvSpPr>
          <p:nvPr/>
        </p:nvSpPr>
        <p:spPr bwMode="auto">
          <a:xfrm>
            <a:off x="5280026" y="3319463"/>
            <a:ext cx="258763" cy="2587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1531" name="Oval 27"/>
          <p:cNvSpPr>
            <a:spLocks noChangeArrowheads="1"/>
          </p:cNvSpPr>
          <p:nvPr/>
        </p:nvSpPr>
        <p:spPr bwMode="auto">
          <a:xfrm>
            <a:off x="3683001" y="3319463"/>
            <a:ext cx="258763" cy="2587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1532" name="Oval 28"/>
          <p:cNvSpPr>
            <a:spLocks noChangeArrowheads="1"/>
          </p:cNvSpPr>
          <p:nvPr/>
        </p:nvSpPr>
        <p:spPr bwMode="auto">
          <a:xfrm>
            <a:off x="4481513" y="3319463"/>
            <a:ext cx="258762" cy="258762"/>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1533" name="Text Box 29"/>
          <p:cNvSpPr txBox="1">
            <a:spLocks noChangeArrowheads="1"/>
          </p:cNvSpPr>
          <p:nvPr/>
        </p:nvSpPr>
        <p:spPr bwMode="auto">
          <a:xfrm>
            <a:off x="2867025" y="6299201"/>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IE" altLang="en-US"/>
              <a:t>2</a:t>
            </a:r>
            <a:endParaRPr lang="en-US" altLang="en-US"/>
          </a:p>
        </p:txBody>
      </p:sp>
      <p:sp>
        <p:nvSpPr>
          <p:cNvPr id="21534" name="Text Box 30"/>
          <p:cNvSpPr txBox="1">
            <a:spLocks noChangeArrowheads="1"/>
          </p:cNvSpPr>
          <p:nvPr/>
        </p:nvSpPr>
        <p:spPr bwMode="auto">
          <a:xfrm>
            <a:off x="3659188" y="6299201"/>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IE" altLang="en-US"/>
              <a:t>3</a:t>
            </a:r>
            <a:endParaRPr lang="en-US" altLang="en-US"/>
          </a:p>
        </p:txBody>
      </p:sp>
      <p:sp>
        <p:nvSpPr>
          <p:cNvPr id="21535" name="Text Box 31"/>
          <p:cNvSpPr txBox="1">
            <a:spLocks noChangeArrowheads="1"/>
          </p:cNvSpPr>
          <p:nvPr/>
        </p:nvSpPr>
        <p:spPr bwMode="auto">
          <a:xfrm>
            <a:off x="4451350" y="6299201"/>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IE" altLang="en-US"/>
              <a:t>4</a:t>
            </a:r>
            <a:endParaRPr lang="en-US" altLang="en-US"/>
          </a:p>
        </p:txBody>
      </p:sp>
      <p:sp>
        <p:nvSpPr>
          <p:cNvPr id="21536" name="Text Box 32"/>
          <p:cNvSpPr txBox="1">
            <a:spLocks noChangeArrowheads="1"/>
          </p:cNvSpPr>
          <p:nvPr/>
        </p:nvSpPr>
        <p:spPr bwMode="auto">
          <a:xfrm>
            <a:off x="5245100" y="6299201"/>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IE" altLang="en-US"/>
              <a:t>5</a:t>
            </a:r>
            <a:endParaRPr lang="en-US" altLang="en-US"/>
          </a:p>
        </p:txBody>
      </p:sp>
      <p:sp>
        <p:nvSpPr>
          <p:cNvPr id="21537" name="Text Box 33"/>
          <p:cNvSpPr txBox="1">
            <a:spLocks noChangeArrowheads="1"/>
          </p:cNvSpPr>
          <p:nvPr/>
        </p:nvSpPr>
        <p:spPr bwMode="auto">
          <a:xfrm>
            <a:off x="2152650" y="5648326"/>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IE" altLang="en-US"/>
              <a:t>2</a:t>
            </a:r>
            <a:endParaRPr lang="en-US" altLang="en-US"/>
          </a:p>
        </p:txBody>
      </p:sp>
      <p:sp>
        <p:nvSpPr>
          <p:cNvPr id="21538" name="Text Box 34"/>
          <p:cNvSpPr txBox="1">
            <a:spLocks noChangeArrowheads="1"/>
          </p:cNvSpPr>
          <p:nvPr/>
        </p:nvSpPr>
        <p:spPr bwMode="auto">
          <a:xfrm>
            <a:off x="2152650" y="4051301"/>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IE" altLang="en-US"/>
              <a:t>4</a:t>
            </a:r>
            <a:endParaRPr lang="en-US" altLang="en-US"/>
          </a:p>
        </p:txBody>
      </p:sp>
      <p:sp>
        <p:nvSpPr>
          <p:cNvPr id="21539" name="Text Box 35"/>
          <p:cNvSpPr txBox="1">
            <a:spLocks noChangeArrowheads="1"/>
          </p:cNvSpPr>
          <p:nvPr/>
        </p:nvSpPr>
        <p:spPr bwMode="auto">
          <a:xfrm>
            <a:off x="2152650" y="4849814"/>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IE" altLang="en-US"/>
              <a:t>3</a:t>
            </a:r>
            <a:endParaRPr lang="en-US" altLang="en-US"/>
          </a:p>
        </p:txBody>
      </p:sp>
      <p:sp>
        <p:nvSpPr>
          <p:cNvPr id="21540" name="Text Box 36"/>
          <p:cNvSpPr txBox="1">
            <a:spLocks noChangeArrowheads="1"/>
          </p:cNvSpPr>
          <p:nvPr/>
        </p:nvSpPr>
        <p:spPr bwMode="auto">
          <a:xfrm>
            <a:off x="2152650" y="3252789"/>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IE" altLang="en-US"/>
              <a:t>5</a:t>
            </a:r>
            <a:endParaRPr lang="en-US" altLang="en-US"/>
          </a:p>
        </p:txBody>
      </p:sp>
      <p:sp>
        <p:nvSpPr>
          <p:cNvPr id="21541" name="Rectangle 37"/>
          <p:cNvSpPr>
            <a:spLocks noChangeArrowheads="1"/>
          </p:cNvSpPr>
          <p:nvPr/>
        </p:nvSpPr>
        <p:spPr bwMode="auto">
          <a:xfrm>
            <a:off x="6332539" y="2757488"/>
            <a:ext cx="4035425" cy="410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pPr>
            <a:r>
              <a:rPr lang="en-IE" altLang="en-US" sz="3200"/>
              <a:t>For example, from position (2, 3) we have to choose between (3, 3) and (3, 4)</a:t>
            </a:r>
          </a:p>
          <a:p>
            <a:pPr eaLnBrk="1" hangingPunct="1">
              <a:spcBef>
                <a:spcPct val="20000"/>
              </a:spcBef>
            </a:pPr>
            <a:r>
              <a:rPr lang="en-IE" altLang="en-US" sz="3200"/>
              <a:t>We would like the point that is closer to the original line</a:t>
            </a:r>
            <a:endParaRPr lang="en-US" altLang="en-US" sz="3200"/>
          </a:p>
        </p:txBody>
      </p:sp>
      <p:sp>
        <p:nvSpPr>
          <p:cNvPr id="21542" name="Text Box 38"/>
          <p:cNvSpPr txBox="1">
            <a:spLocks noChangeArrowheads="1"/>
          </p:cNvSpPr>
          <p:nvPr/>
        </p:nvSpPr>
        <p:spPr bwMode="auto">
          <a:xfrm>
            <a:off x="2114551" y="4491038"/>
            <a:ext cx="729367" cy="32595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180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IE" altLang="en-US" sz="2000" b="1"/>
              <a:t>(</a:t>
            </a:r>
            <a:r>
              <a:rPr lang="en-IE" altLang="en-US" sz="2000" b="1" i="1"/>
              <a:t>x</a:t>
            </a:r>
            <a:r>
              <a:rPr lang="en-IE" altLang="en-US" sz="2000" b="1" baseline="-25000"/>
              <a:t>k</a:t>
            </a:r>
            <a:r>
              <a:rPr lang="en-IE" altLang="en-US" sz="2000" b="1"/>
              <a:t>, </a:t>
            </a:r>
            <a:r>
              <a:rPr lang="en-IE" altLang="en-US" sz="2000" b="1" i="1"/>
              <a:t>y</a:t>
            </a:r>
            <a:r>
              <a:rPr lang="en-IE" altLang="en-US" sz="2000" b="1" baseline="-25000"/>
              <a:t>k</a:t>
            </a:r>
            <a:r>
              <a:rPr lang="en-IE" altLang="en-US" sz="2000" b="1"/>
              <a:t>)</a:t>
            </a:r>
            <a:endParaRPr lang="en-US" altLang="en-US" sz="2000" b="1"/>
          </a:p>
        </p:txBody>
      </p:sp>
      <p:sp>
        <p:nvSpPr>
          <p:cNvPr id="21543" name="Text Box 39"/>
          <p:cNvSpPr txBox="1">
            <a:spLocks noChangeArrowheads="1"/>
          </p:cNvSpPr>
          <p:nvPr/>
        </p:nvSpPr>
        <p:spPr bwMode="auto">
          <a:xfrm>
            <a:off x="4014788" y="5226050"/>
            <a:ext cx="1003480" cy="32595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180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IE" altLang="en-US" sz="2000" b="1"/>
              <a:t>(</a:t>
            </a:r>
            <a:r>
              <a:rPr lang="en-IE" altLang="en-US" sz="2000" b="1" i="1"/>
              <a:t>x</a:t>
            </a:r>
            <a:r>
              <a:rPr lang="en-IE" altLang="en-US" sz="2000" b="1" baseline="-25000"/>
              <a:t>k</a:t>
            </a:r>
            <a:r>
              <a:rPr lang="en-IE" altLang="en-US" sz="2000" b="1"/>
              <a:t>+1, </a:t>
            </a:r>
            <a:r>
              <a:rPr lang="en-IE" altLang="en-US" sz="2000" b="1" i="1"/>
              <a:t>y</a:t>
            </a:r>
            <a:r>
              <a:rPr lang="en-IE" altLang="en-US" sz="2000" b="1" baseline="-25000"/>
              <a:t>k</a:t>
            </a:r>
            <a:r>
              <a:rPr lang="en-IE" altLang="en-US" sz="2000" b="1"/>
              <a:t>)</a:t>
            </a:r>
            <a:endParaRPr lang="en-US" altLang="en-US" sz="2000" b="1"/>
          </a:p>
        </p:txBody>
      </p:sp>
      <p:sp>
        <p:nvSpPr>
          <p:cNvPr id="21544" name="Text Box 40"/>
          <p:cNvSpPr txBox="1">
            <a:spLocks noChangeArrowheads="1"/>
          </p:cNvSpPr>
          <p:nvPr/>
        </p:nvSpPr>
        <p:spPr bwMode="auto">
          <a:xfrm>
            <a:off x="2303463" y="3633788"/>
            <a:ext cx="1277594" cy="32595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180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IE" altLang="en-US" sz="2000" b="1"/>
              <a:t>(</a:t>
            </a:r>
            <a:r>
              <a:rPr lang="en-IE" altLang="en-US" sz="2000" b="1" i="1"/>
              <a:t>x</a:t>
            </a:r>
            <a:r>
              <a:rPr lang="en-IE" altLang="en-US" sz="2000" b="1" baseline="-25000"/>
              <a:t>k</a:t>
            </a:r>
            <a:r>
              <a:rPr lang="en-IE" altLang="en-US" sz="2000" b="1"/>
              <a:t>+1, </a:t>
            </a:r>
            <a:r>
              <a:rPr lang="en-IE" altLang="en-US" sz="2000" b="1" i="1"/>
              <a:t>y</a:t>
            </a:r>
            <a:r>
              <a:rPr lang="en-IE" altLang="en-US" sz="2000" b="1" baseline="-25000"/>
              <a:t>k</a:t>
            </a:r>
            <a:r>
              <a:rPr lang="en-IE" altLang="en-US" sz="2000" b="1"/>
              <a:t>+1)</a:t>
            </a:r>
            <a:endParaRPr lang="en-US" altLang="en-US" sz="2000" b="1"/>
          </a:p>
        </p:txBody>
      </p:sp>
      <p:sp>
        <p:nvSpPr>
          <p:cNvPr id="21545" name="Line 41"/>
          <p:cNvSpPr>
            <a:spLocks noChangeShapeType="1"/>
          </p:cNvSpPr>
          <p:nvPr/>
        </p:nvSpPr>
        <p:spPr bwMode="auto">
          <a:xfrm>
            <a:off x="3556000" y="3925888"/>
            <a:ext cx="139700" cy="2032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546" name="Line 42"/>
          <p:cNvSpPr>
            <a:spLocks noChangeShapeType="1"/>
          </p:cNvSpPr>
          <p:nvPr/>
        </p:nvSpPr>
        <p:spPr bwMode="auto">
          <a:xfrm flipH="1" flipV="1">
            <a:off x="3902075" y="5154613"/>
            <a:ext cx="107950" cy="1587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1547" name="Line 43"/>
          <p:cNvSpPr>
            <a:spLocks noChangeShapeType="1"/>
          </p:cNvSpPr>
          <p:nvPr/>
        </p:nvSpPr>
        <p:spPr bwMode="auto">
          <a:xfrm>
            <a:off x="2771775" y="4818063"/>
            <a:ext cx="120650" cy="1079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4276001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37"/>
          <p:cNvSpPr>
            <a:spLocks noChangeArrowheads="1"/>
          </p:cNvSpPr>
          <p:nvPr/>
        </p:nvSpPr>
        <p:spPr bwMode="auto">
          <a:xfrm>
            <a:off x="1998663" y="4017964"/>
            <a:ext cx="8680450" cy="284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pPr>
            <a:r>
              <a:rPr lang="en-IE" altLang="en-US" sz="3200" dirty="0"/>
              <a:t>The </a:t>
            </a:r>
            <a:r>
              <a:rPr lang="en-IE" altLang="en-US" sz="3600" i="1" dirty="0">
                <a:cs typeface="Times New Roman" panose="02020603050405020304" pitchFamily="18" charset="0"/>
              </a:rPr>
              <a:t>y</a:t>
            </a:r>
            <a:r>
              <a:rPr lang="en-IE" altLang="en-US" sz="3200" dirty="0"/>
              <a:t> coordinate on the mathematical line at </a:t>
            </a:r>
            <a:r>
              <a:rPr lang="en-IE" altLang="en-US" sz="3600" i="1" dirty="0">
                <a:cs typeface="Times New Roman" panose="02020603050405020304" pitchFamily="18" charset="0"/>
              </a:rPr>
              <a:t>x</a:t>
            </a:r>
            <a:r>
              <a:rPr lang="en-IE" altLang="en-US" sz="3600" i="1" baseline="-25000" dirty="0">
                <a:cs typeface="Times New Roman" panose="02020603050405020304" pitchFamily="18" charset="0"/>
              </a:rPr>
              <a:t>k</a:t>
            </a:r>
            <a:r>
              <a:rPr lang="en-IE" altLang="en-US" sz="3600" i="1" dirty="0">
                <a:cs typeface="Times New Roman" panose="02020603050405020304" pitchFamily="18" charset="0"/>
              </a:rPr>
              <a:t>+</a:t>
            </a:r>
            <a:r>
              <a:rPr lang="en-IE" altLang="en-US" sz="3600" dirty="0">
                <a:cs typeface="Times New Roman" panose="02020603050405020304" pitchFamily="18" charset="0"/>
              </a:rPr>
              <a:t>1</a:t>
            </a:r>
            <a:r>
              <a:rPr lang="en-IE" altLang="en-US" sz="3200" dirty="0"/>
              <a:t> is:</a:t>
            </a:r>
            <a:endParaRPr lang="en-GB" altLang="en-US" sz="3600" i="1" baseline="-25000" dirty="0">
              <a:cs typeface="Times New Roman" panose="02020603050405020304" pitchFamily="18" charset="0"/>
            </a:endParaRPr>
          </a:p>
        </p:txBody>
      </p:sp>
      <p:sp>
        <p:nvSpPr>
          <p:cNvPr id="1028" name="Rectangle 2"/>
          <p:cNvSpPr>
            <a:spLocks noGrp="1" noChangeArrowheads="1"/>
          </p:cNvSpPr>
          <p:nvPr>
            <p:ph type="title"/>
          </p:nvPr>
        </p:nvSpPr>
        <p:spPr/>
        <p:txBody>
          <a:bodyPr/>
          <a:lstStyle/>
          <a:p>
            <a:r>
              <a:rPr lang="en-IE" altLang="en-US" sz="3600"/>
              <a:t>Deriving The Bresenham Line Algorithm</a:t>
            </a:r>
            <a:endParaRPr lang="en-US" altLang="en-US" sz="3600"/>
          </a:p>
        </p:txBody>
      </p:sp>
      <p:sp>
        <p:nvSpPr>
          <p:cNvPr id="1029" name="Rectangle 3"/>
          <p:cNvSpPr>
            <a:spLocks noGrp="1" noChangeArrowheads="1"/>
          </p:cNvSpPr>
          <p:nvPr>
            <p:ph type="body" idx="1"/>
          </p:nvPr>
        </p:nvSpPr>
        <p:spPr>
          <a:xfrm>
            <a:off x="1998663" y="1679576"/>
            <a:ext cx="4475162" cy="2740025"/>
          </a:xfrm>
        </p:spPr>
        <p:txBody>
          <a:bodyPr/>
          <a:lstStyle/>
          <a:p>
            <a:pPr marL="0" indent="0">
              <a:buNone/>
            </a:pPr>
            <a:r>
              <a:rPr lang="en-IE" altLang="en-US"/>
              <a:t>At sample position </a:t>
            </a:r>
            <a:r>
              <a:rPr lang="en-IE" altLang="en-US" sz="3600" i="1">
                <a:latin typeface="Times New Roman" panose="02020603050405020304" pitchFamily="18" charset="0"/>
                <a:cs typeface="Times New Roman" panose="02020603050405020304" pitchFamily="18" charset="0"/>
              </a:rPr>
              <a:t>x</a:t>
            </a:r>
            <a:r>
              <a:rPr lang="en-IE" altLang="en-US" sz="3600" i="1" baseline="-25000">
                <a:latin typeface="Times New Roman" panose="02020603050405020304" pitchFamily="18" charset="0"/>
                <a:cs typeface="Times New Roman" panose="02020603050405020304" pitchFamily="18" charset="0"/>
              </a:rPr>
              <a:t>k</a:t>
            </a:r>
            <a:r>
              <a:rPr lang="en-IE" altLang="en-US" sz="3600" i="1">
                <a:latin typeface="Times New Roman" panose="02020603050405020304" pitchFamily="18" charset="0"/>
                <a:cs typeface="Times New Roman" panose="02020603050405020304" pitchFamily="18" charset="0"/>
              </a:rPr>
              <a:t>+</a:t>
            </a:r>
            <a:r>
              <a:rPr lang="en-IE" altLang="en-US" sz="3600">
                <a:latin typeface="Times New Roman" panose="02020603050405020304" pitchFamily="18" charset="0"/>
                <a:cs typeface="Times New Roman" panose="02020603050405020304" pitchFamily="18" charset="0"/>
              </a:rPr>
              <a:t>1</a:t>
            </a:r>
            <a:r>
              <a:rPr lang="en-IE" altLang="en-US"/>
              <a:t> the vertical separations from the mathematical line are labelled </a:t>
            </a:r>
            <a:r>
              <a:rPr lang="en-IE" altLang="en-US" sz="3600" i="1">
                <a:latin typeface="Times New Roman" panose="02020603050405020304" pitchFamily="18" charset="0"/>
                <a:cs typeface="Times New Roman" panose="02020603050405020304" pitchFamily="18" charset="0"/>
              </a:rPr>
              <a:t>d</a:t>
            </a:r>
            <a:r>
              <a:rPr lang="en-IE" altLang="en-US" sz="3600" i="1" baseline="-25000">
                <a:latin typeface="Times New Roman" panose="02020603050405020304" pitchFamily="18" charset="0"/>
                <a:cs typeface="Times New Roman" panose="02020603050405020304" pitchFamily="18" charset="0"/>
              </a:rPr>
              <a:t>upper</a:t>
            </a:r>
            <a:r>
              <a:rPr lang="en-IE" altLang="en-US"/>
              <a:t> and </a:t>
            </a:r>
            <a:r>
              <a:rPr lang="en-IE" altLang="en-US" sz="3600" i="1">
                <a:latin typeface="Times New Roman" panose="02020603050405020304" pitchFamily="18" charset="0"/>
                <a:cs typeface="Times New Roman" panose="02020603050405020304" pitchFamily="18" charset="0"/>
              </a:rPr>
              <a:t>d</a:t>
            </a:r>
            <a:r>
              <a:rPr lang="en-IE" altLang="en-US" sz="3600" i="1" baseline="-25000">
                <a:latin typeface="Times New Roman" panose="02020603050405020304" pitchFamily="18" charset="0"/>
                <a:cs typeface="Times New Roman" panose="02020603050405020304" pitchFamily="18" charset="0"/>
              </a:rPr>
              <a:t>lower</a:t>
            </a:r>
            <a:endParaRPr lang="en-GB" altLang="en-US" sz="3600" i="1" baseline="-25000">
              <a:latin typeface="Times New Roman" panose="02020603050405020304" pitchFamily="18" charset="0"/>
              <a:cs typeface="Times New Roman" panose="02020603050405020304" pitchFamily="18" charset="0"/>
            </a:endParaRPr>
          </a:p>
        </p:txBody>
      </p:sp>
      <p:graphicFrame>
        <p:nvGraphicFramePr>
          <p:cNvPr id="1026" name="Object 23"/>
          <p:cNvGraphicFramePr>
            <a:graphicFrameLocks noChangeAspect="1"/>
          </p:cNvGraphicFramePr>
          <p:nvPr/>
        </p:nvGraphicFramePr>
        <p:xfrm>
          <a:off x="4427539" y="5372101"/>
          <a:ext cx="3290887" cy="722313"/>
        </p:xfrm>
        <a:graphic>
          <a:graphicData uri="http://schemas.openxmlformats.org/presentationml/2006/ole">
            <mc:AlternateContent xmlns:mc="http://schemas.openxmlformats.org/markup-compatibility/2006">
              <mc:Choice xmlns:v="urn:schemas-microsoft-com:vml" Requires="v">
                <p:oleObj name="Equation" r:id="rId2" imgW="1041120" imgH="228600" progId="Equation.3">
                  <p:embed/>
                </p:oleObj>
              </mc:Choice>
              <mc:Fallback>
                <p:oleObj name="Equation" r:id="rId2" imgW="1041120" imgH="228600" progId="Equation.3">
                  <p:embed/>
                  <p:pic>
                    <p:nvPicPr>
                      <p:cNvPr id="1026" name="Object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9" y="5372101"/>
                        <a:ext cx="3290887" cy="722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30" name="Group 38"/>
          <p:cNvGrpSpPr>
            <a:grpSpLocks/>
          </p:cNvGrpSpPr>
          <p:nvPr/>
        </p:nvGrpSpPr>
        <p:grpSpPr bwMode="auto">
          <a:xfrm>
            <a:off x="6186488" y="1501775"/>
            <a:ext cx="4267200" cy="2535238"/>
            <a:chOff x="2937" y="1065"/>
            <a:chExt cx="2688" cy="1597"/>
          </a:xfrm>
        </p:grpSpPr>
        <p:sp>
          <p:nvSpPr>
            <p:cNvPr id="1031" name="Line 5"/>
            <p:cNvSpPr>
              <a:spLocks noChangeShapeType="1"/>
            </p:cNvSpPr>
            <p:nvPr/>
          </p:nvSpPr>
          <p:spPr bwMode="auto">
            <a:xfrm flipV="1">
              <a:off x="3416" y="1065"/>
              <a:ext cx="0" cy="133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32" name="Line 6"/>
            <p:cNvSpPr>
              <a:spLocks noChangeShapeType="1"/>
            </p:cNvSpPr>
            <p:nvPr/>
          </p:nvSpPr>
          <p:spPr bwMode="auto">
            <a:xfrm rot="5400000" flipV="1">
              <a:off x="4493" y="1213"/>
              <a:ext cx="0" cy="226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33" name="Line 7"/>
            <p:cNvSpPr>
              <a:spLocks noChangeShapeType="1"/>
            </p:cNvSpPr>
            <p:nvPr/>
          </p:nvSpPr>
          <p:spPr bwMode="auto">
            <a:xfrm flipV="1">
              <a:off x="3659" y="1191"/>
              <a:ext cx="1481" cy="1100"/>
            </a:xfrm>
            <a:prstGeom prst="line">
              <a:avLst/>
            </a:prstGeom>
            <a:noFill/>
            <a:ln w="31750">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34" name="Line 9"/>
            <p:cNvSpPr>
              <a:spLocks noChangeShapeType="1"/>
            </p:cNvSpPr>
            <p:nvPr/>
          </p:nvSpPr>
          <p:spPr bwMode="auto">
            <a:xfrm>
              <a:off x="3359" y="1708"/>
              <a:ext cx="114" cy="0"/>
            </a:xfrm>
            <a:prstGeom prst="line">
              <a:avLst/>
            </a:prstGeom>
            <a:noFill/>
            <a:ln w="12700">
              <a:solidFill>
                <a:srgbClr val="FF99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35" name="Line 10"/>
            <p:cNvSpPr>
              <a:spLocks noChangeShapeType="1"/>
            </p:cNvSpPr>
            <p:nvPr/>
          </p:nvSpPr>
          <p:spPr bwMode="auto">
            <a:xfrm>
              <a:off x="3359" y="1331"/>
              <a:ext cx="114" cy="0"/>
            </a:xfrm>
            <a:prstGeom prst="line">
              <a:avLst/>
            </a:prstGeom>
            <a:noFill/>
            <a:ln w="12700">
              <a:solidFill>
                <a:srgbClr val="FF99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36" name="Line 11"/>
            <p:cNvSpPr>
              <a:spLocks noChangeShapeType="1"/>
            </p:cNvSpPr>
            <p:nvPr/>
          </p:nvSpPr>
          <p:spPr bwMode="auto">
            <a:xfrm>
              <a:off x="4446" y="2279"/>
              <a:ext cx="0" cy="119"/>
            </a:xfrm>
            <a:prstGeom prst="line">
              <a:avLst/>
            </a:prstGeom>
            <a:noFill/>
            <a:ln w="12700">
              <a:solidFill>
                <a:srgbClr val="FF9900"/>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37" name="Oval 12"/>
            <p:cNvSpPr>
              <a:spLocks noChangeArrowheads="1"/>
            </p:cNvSpPr>
            <p:nvPr/>
          </p:nvSpPr>
          <p:spPr bwMode="auto">
            <a:xfrm>
              <a:off x="4412" y="2031"/>
              <a:ext cx="74" cy="75"/>
            </a:xfrm>
            <a:prstGeom prst="ellipse">
              <a:avLst/>
            </a:prstGeom>
            <a:solidFill>
              <a:srgbClr val="FF99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038" name="Oval 13"/>
            <p:cNvSpPr>
              <a:spLocks noChangeArrowheads="1"/>
            </p:cNvSpPr>
            <p:nvPr/>
          </p:nvSpPr>
          <p:spPr bwMode="auto">
            <a:xfrm>
              <a:off x="4412" y="1671"/>
              <a:ext cx="74" cy="75"/>
            </a:xfrm>
            <a:prstGeom prst="ellipse">
              <a:avLst/>
            </a:prstGeom>
            <a:solidFill>
              <a:srgbClr val="FF99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039" name="Oval 14"/>
            <p:cNvSpPr>
              <a:spLocks noChangeArrowheads="1"/>
            </p:cNvSpPr>
            <p:nvPr/>
          </p:nvSpPr>
          <p:spPr bwMode="auto">
            <a:xfrm>
              <a:off x="4412" y="1293"/>
              <a:ext cx="74" cy="75"/>
            </a:xfrm>
            <a:prstGeom prst="ellipse">
              <a:avLst/>
            </a:prstGeom>
            <a:solidFill>
              <a:srgbClr val="FF99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040" name="Text Box 15"/>
            <p:cNvSpPr txBox="1">
              <a:spLocks noChangeArrowheads="1"/>
            </p:cNvSpPr>
            <p:nvPr/>
          </p:nvSpPr>
          <p:spPr bwMode="auto">
            <a:xfrm>
              <a:off x="3168" y="1520"/>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IE" altLang="en-US" sz="2800" b="1" i="1">
                  <a:solidFill>
                    <a:srgbClr val="FF9900"/>
                  </a:solidFill>
                </a:rPr>
                <a:t>y</a:t>
              </a:r>
              <a:endParaRPr lang="en-US" altLang="en-US" sz="2800" b="1" i="1">
                <a:solidFill>
                  <a:srgbClr val="FF9900"/>
                </a:solidFill>
              </a:endParaRPr>
            </a:p>
          </p:txBody>
        </p:sp>
        <p:sp>
          <p:nvSpPr>
            <p:cNvPr id="1041" name="Text Box 16"/>
            <p:cNvSpPr txBox="1">
              <a:spLocks noChangeArrowheads="1"/>
            </p:cNvSpPr>
            <p:nvPr/>
          </p:nvSpPr>
          <p:spPr bwMode="auto">
            <a:xfrm>
              <a:off x="3100" y="1836"/>
              <a:ext cx="2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IE" altLang="en-US" sz="2800" b="1" i="1">
                  <a:solidFill>
                    <a:srgbClr val="FF9900"/>
                  </a:solidFill>
                </a:rPr>
                <a:t>y</a:t>
              </a:r>
              <a:r>
                <a:rPr lang="en-IE" altLang="en-US" sz="2800" b="1" i="1" baseline="-25000">
                  <a:solidFill>
                    <a:srgbClr val="FF9900"/>
                  </a:solidFill>
                </a:rPr>
                <a:t>k</a:t>
              </a:r>
              <a:endParaRPr lang="en-US" altLang="en-US" sz="2800" b="1" i="1">
                <a:solidFill>
                  <a:srgbClr val="FF9900"/>
                </a:solidFill>
              </a:endParaRPr>
            </a:p>
          </p:txBody>
        </p:sp>
        <p:sp>
          <p:nvSpPr>
            <p:cNvPr id="1042" name="Text Box 17"/>
            <p:cNvSpPr txBox="1">
              <a:spLocks noChangeArrowheads="1"/>
            </p:cNvSpPr>
            <p:nvPr/>
          </p:nvSpPr>
          <p:spPr bwMode="auto">
            <a:xfrm>
              <a:off x="2937" y="1142"/>
              <a:ext cx="4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IE" altLang="en-US" sz="2800" b="1" i="1">
                  <a:solidFill>
                    <a:srgbClr val="FF9900"/>
                  </a:solidFill>
                </a:rPr>
                <a:t>y</a:t>
              </a:r>
              <a:r>
                <a:rPr lang="en-IE" altLang="en-US" sz="2800" b="1" i="1" baseline="-25000">
                  <a:solidFill>
                    <a:srgbClr val="FF9900"/>
                  </a:solidFill>
                </a:rPr>
                <a:t>k+</a:t>
              </a:r>
              <a:r>
                <a:rPr lang="en-IE" altLang="en-US" sz="2800" b="1" baseline="-25000">
                  <a:solidFill>
                    <a:srgbClr val="FF9900"/>
                  </a:solidFill>
                </a:rPr>
                <a:t>1</a:t>
              </a:r>
              <a:endParaRPr lang="en-US" altLang="en-US" sz="2800" b="1">
                <a:solidFill>
                  <a:srgbClr val="FF9900"/>
                </a:solidFill>
              </a:endParaRPr>
            </a:p>
          </p:txBody>
        </p:sp>
        <p:sp>
          <p:nvSpPr>
            <p:cNvPr id="1043" name="Text Box 18"/>
            <p:cNvSpPr txBox="1">
              <a:spLocks noChangeArrowheads="1"/>
            </p:cNvSpPr>
            <p:nvPr/>
          </p:nvSpPr>
          <p:spPr bwMode="auto">
            <a:xfrm>
              <a:off x="4208" y="2335"/>
              <a:ext cx="5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IE" altLang="en-US" sz="2800" b="1" i="1">
                  <a:solidFill>
                    <a:srgbClr val="FF9900"/>
                  </a:solidFill>
                </a:rPr>
                <a:t>x</a:t>
              </a:r>
              <a:r>
                <a:rPr lang="en-IE" altLang="en-US" sz="2800" b="1" i="1" baseline="-25000">
                  <a:solidFill>
                    <a:srgbClr val="FF9900"/>
                  </a:solidFill>
                </a:rPr>
                <a:t>k</a:t>
              </a:r>
              <a:r>
                <a:rPr lang="en-IE" altLang="en-US" sz="2800" b="1" i="1">
                  <a:solidFill>
                    <a:srgbClr val="FF9900"/>
                  </a:solidFill>
                </a:rPr>
                <a:t>+</a:t>
              </a:r>
              <a:r>
                <a:rPr lang="en-IE" altLang="en-US" sz="2800" b="1">
                  <a:solidFill>
                    <a:srgbClr val="FF9900"/>
                  </a:solidFill>
                </a:rPr>
                <a:t>1</a:t>
              </a:r>
              <a:endParaRPr lang="en-US" altLang="en-US" sz="2800" b="1">
                <a:solidFill>
                  <a:srgbClr val="FF9900"/>
                </a:solidFill>
              </a:endParaRPr>
            </a:p>
          </p:txBody>
        </p:sp>
        <p:sp>
          <p:nvSpPr>
            <p:cNvPr id="1044" name="AutoShape 19"/>
            <p:cNvSpPr>
              <a:spLocks/>
            </p:cNvSpPr>
            <p:nvPr/>
          </p:nvSpPr>
          <p:spPr bwMode="auto">
            <a:xfrm>
              <a:off x="4499" y="1704"/>
              <a:ext cx="74" cy="367"/>
            </a:xfrm>
            <a:prstGeom prst="rightBrace">
              <a:avLst>
                <a:gd name="adj1" fmla="val 41329"/>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045" name="AutoShape 20"/>
            <p:cNvSpPr>
              <a:spLocks/>
            </p:cNvSpPr>
            <p:nvPr/>
          </p:nvSpPr>
          <p:spPr bwMode="auto">
            <a:xfrm flipH="1">
              <a:off x="4317" y="1336"/>
              <a:ext cx="90" cy="368"/>
            </a:xfrm>
            <a:prstGeom prst="rightBrace">
              <a:avLst>
                <a:gd name="adj1" fmla="val 34074"/>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046" name="Text Box 21"/>
            <p:cNvSpPr txBox="1">
              <a:spLocks noChangeArrowheads="1"/>
            </p:cNvSpPr>
            <p:nvPr/>
          </p:nvSpPr>
          <p:spPr bwMode="auto">
            <a:xfrm>
              <a:off x="4551" y="1687"/>
              <a:ext cx="5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IE" altLang="en-US" sz="2800" i="1"/>
                <a:t>d</a:t>
              </a:r>
              <a:r>
                <a:rPr lang="en-IE" altLang="en-US" sz="2800" i="1" baseline="-25000"/>
                <a:t>lower</a:t>
              </a:r>
              <a:endParaRPr lang="en-US" altLang="en-US" sz="2800" i="1"/>
            </a:p>
          </p:txBody>
        </p:sp>
        <p:sp>
          <p:nvSpPr>
            <p:cNvPr id="1047" name="Text Box 22"/>
            <p:cNvSpPr txBox="1">
              <a:spLocks noChangeArrowheads="1"/>
            </p:cNvSpPr>
            <p:nvPr/>
          </p:nvSpPr>
          <p:spPr bwMode="auto">
            <a:xfrm>
              <a:off x="3781" y="1325"/>
              <a:ext cx="58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IE" altLang="en-US" sz="2800" i="1"/>
                <a:t>d</a:t>
              </a:r>
              <a:r>
                <a:rPr lang="en-IE" altLang="en-US" sz="2800" i="1" baseline="-25000"/>
                <a:t>upper</a:t>
              </a:r>
              <a:endParaRPr lang="en-US" altLang="en-US" sz="2800" i="1"/>
            </a:p>
          </p:txBody>
        </p:sp>
        <p:sp>
          <p:nvSpPr>
            <p:cNvPr id="1048" name="Line 34"/>
            <p:cNvSpPr>
              <a:spLocks noChangeShapeType="1"/>
            </p:cNvSpPr>
            <p:nvPr/>
          </p:nvSpPr>
          <p:spPr bwMode="auto">
            <a:xfrm>
              <a:off x="3358" y="2068"/>
              <a:ext cx="114" cy="0"/>
            </a:xfrm>
            <a:prstGeom prst="line">
              <a:avLst/>
            </a:prstGeom>
            <a:noFill/>
            <a:ln w="12700">
              <a:solidFill>
                <a:srgbClr val="FF9900"/>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Tree>
    <p:extLst>
      <p:ext uri="{BB962C8B-B14F-4D97-AF65-F5344CB8AC3E}">
        <p14:creationId xmlns:p14="http://schemas.microsoft.com/office/powerpoint/2010/main" val="1529678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a:xfrm>
            <a:off x="1981200" y="152400"/>
            <a:ext cx="8229600" cy="1143000"/>
          </a:xfrm>
        </p:spPr>
        <p:txBody>
          <a:bodyPr/>
          <a:lstStyle/>
          <a:p>
            <a:r>
              <a:rPr lang="en-IE" altLang="en-US"/>
              <a:t>The Bresenham Line Algorithm</a:t>
            </a:r>
            <a:endParaRPr lang="en-US" altLang="en-US"/>
          </a:p>
        </p:txBody>
      </p:sp>
      <p:sp>
        <p:nvSpPr>
          <p:cNvPr id="2053" name="Rectangle 3"/>
          <p:cNvSpPr>
            <a:spLocks noGrp="1" noChangeArrowheads="1"/>
          </p:cNvSpPr>
          <p:nvPr>
            <p:ph type="body" idx="1"/>
          </p:nvPr>
        </p:nvSpPr>
        <p:spPr/>
        <p:txBody>
          <a:bodyPr/>
          <a:lstStyle/>
          <a:p>
            <a:pPr marL="0" indent="0">
              <a:buNone/>
            </a:pPr>
            <a:endParaRPr lang="en-GB" altLang="en-US"/>
          </a:p>
        </p:txBody>
      </p:sp>
      <p:sp>
        <p:nvSpPr>
          <p:cNvPr id="2054" name="Rectangle 4"/>
          <p:cNvSpPr>
            <a:spLocks noChangeArrowheads="1"/>
          </p:cNvSpPr>
          <p:nvPr/>
        </p:nvSpPr>
        <p:spPr bwMode="auto">
          <a:xfrm>
            <a:off x="1981200" y="1376364"/>
            <a:ext cx="8458200" cy="5481637"/>
          </a:xfrm>
          <a:prstGeom prst="rect">
            <a:avLst/>
          </a:prstGeom>
          <a:solidFill>
            <a:schemeClr val="accent1"/>
          </a:solidFill>
          <a:ln w="9525">
            <a:solidFill>
              <a:schemeClr val="tx1"/>
            </a:solidFill>
            <a:miter lim="800000"/>
            <a:headEnd/>
            <a:tailEnd/>
          </a:ln>
        </p:spPr>
        <p:txBody>
          <a:bodyPr/>
          <a:lstStyle>
            <a:lvl1pPr marL="609600" indent="-6096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20000"/>
              </a:spcBef>
            </a:pPr>
            <a:r>
              <a:rPr lang="en-IE" altLang="en-US" dirty="0">
                <a:solidFill>
                  <a:schemeClr val="bg1"/>
                </a:solidFill>
              </a:rPr>
              <a:t>BRESENHAM’S LINE DRAWING ALGORITHM</a:t>
            </a:r>
            <a:br>
              <a:rPr lang="en-IE" altLang="en-US" dirty="0">
                <a:solidFill>
                  <a:schemeClr val="bg1"/>
                </a:solidFill>
              </a:rPr>
            </a:br>
            <a:endParaRPr lang="en-IE" altLang="en-US" dirty="0">
              <a:solidFill>
                <a:schemeClr val="bg1"/>
              </a:solidFill>
            </a:endParaRPr>
          </a:p>
          <a:p>
            <a:pPr eaLnBrk="1" hangingPunct="1">
              <a:spcBef>
                <a:spcPct val="20000"/>
              </a:spcBef>
              <a:buFontTx/>
              <a:buAutoNum type="arabicPeriod"/>
            </a:pPr>
            <a:r>
              <a:rPr lang="en-IE" altLang="en-US" dirty="0">
                <a:solidFill>
                  <a:schemeClr val="bg1"/>
                </a:solidFill>
              </a:rPr>
              <a:t>Input the two line end-points, storing the left end-point in (</a:t>
            </a:r>
            <a:r>
              <a:rPr lang="en-IE" altLang="en-US" sz="2600" i="1" dirty="0">
                <a:solidFill>
                  <a:schemeClr val="bg1"/>
                </a:solidFill>
              </a:rPr>
              <a:t>x</a:t>
            </a:r>
            <a:r>
              <a:rPr lang="en-IE" altLang="en-US" sz="2600" i="1" baseline="-25000" dirty="0">
                <a:solidFill>
                  <a:schemeClr val="bg1"/>
                </a:solidFill>
              </a:rPr>
              <a:t>1</a:t>
            </a:r>
            <a:r>
              <a:rPr lang="en-IE" altLang="en-US" sz="2600" i="1" dirty="0">
                <a:solidFill>
                  <a:schemeClr val="bg1"/>
                </a:solidFill>
              </a:rPr>
              <a:t>, y</a:t>
            </a:r>
            <a:r>
              <a:rPr lang="en-IE" altLang="en-US" sz="2600" i="1" baseline="-25000" dirty="0">
                <a:solidFill>
                  <a:schemeClr val="bg1"/>
                </a:solidFill>
              </a:rPr>
              <a:t>1</a:t>
            </a:r>
            <a:r>
              <a:rPr lang="en-IE" altLang="en-US" dirty="0">
                <a:solidFill>
                  <a:schemeClr val="bg1"/>
                </a:solidFill>
              </a:rPr>
              <a:t>)</a:t>
            </a:r>
          </a:p>
          <a:p>
            <a:pPr eaLnBrk="1" hangingPunct="1">
              <a:spcBef>
                <a:spcPct val="20000"/>
              </a:spcBef>
              <a:buFontTx/>
              <a:buAutoNum type="arabicPeriod"/>
            </a:pPr>
            <a:r>
              <a:rPr lang="en-IE" altLang="en-US" dirty="0">
                <a:solidFill>
                  <a:schemeClr val="bg1"/>
                </a:solidFill>
              </a:rPr>
              <a:t>Calculate the constants </a:t>
            </a:r>
            <a:r>
              <a:rPr lang="el-GR" altLang="en-US" sz="2600" dirty="0">
                <a:solidFill>
                  <a:schemeClr val="bg1"/>
                </a:solidFill>
                <a:cs typeface="Arial" panose="020B0604020202020204" pitchFamily="34" charset="0"/>
              </a:rPr>
              <a:t>Δ</a:t>
            </a:r>
            <a:r>
              <a:rPr lang="en-IE" altLang="en-US" sz="2600" i="1" dirty="0">
                <a:solidFill>
                  <a:schemeClr val="bg1"/>
                </a:solidFill>
                <a:cs typeface="Arial" panose="020B0604020202020204" pitchFamily="34" charset="0"/>
              </a:rPr>
              <a:t>x i.e. dx</a:t>
            </a:r>
            <a:r>
              <a:rPr lang="en-IE" altLang="en-US" sz="2600" dirty="0">
                <a:solidFill>
                  <a:schemeClr val="bg1"/>
                </a:solidFill>
                <a:cs typeface="Arial" panose="020B0604020202020204" pitchFamily="34" charset="0"/>
              </a:rPr>
              <a:t>,  </a:t>
            </a:r>
            <a:r>
              <a:rPr lang="el-GR" altLang="en-US" sz="2600" dirty="0">
                <a:solidFill>
                  <a:schemeClr val="bg1"/>
                </a:solidFill>
                <a:cs typeface="Arial" panose="020B0604020202020204" pitchFamily="34" charset="0"/>
              </a:rPr>
              <a:t>Δ</a:t>
            </a:r>
            <a:r>
              <a:rPr lang="en-IE" altLang="en-US" sz="2600" i="1" dirty="0">
                <a:solidFill>
                  <a:schemeClr val="bg1"/>
                </a:solidFill>
                <a:cs typeface="Arial" panose="020B0604020202020204" pitchFamily="34" charset="0"/>
              </a:rPr>
              <a:t>y i.e. </a:t>
            </a:r>
            <a:r>
              <a:rPr lang="en-IE" altLang="en-US" sz="2600" i="1" dirty="0" err="1">
                <a:solidFill>
                  <a:schemeClr val="bg1"/>
                </a:solidFill>
                <a:cs typeface="Arial" panose="020B0604020202020204" pitchFamily="34" charset="0"/>
              </a:rPr>
              <a:t>dy</a:t>
            </a:r>
            <a:r>
              <a:rPr lang="en-IE" altLang="en-US" sz="2600" dirty="0">
                <a:solidFill>
                  <a:schemeClr val="bg1"/>
                </a:solidFill>
                <a:cs typeface="Arial" panose="020B0604020202020204" pitchFamily="34" charset="0"/>
              </a:rPr>
              <a:t>,  2</a:t>
            </a:r>
            <a:r>
              <a:rPr lang="el-GR" altLang="en-US" sz="2600" dirty="0">
                <a:solidFill>
                  <a:schemeClr val="bg1"/>
                </a:solidFill>
                <a:cs typeface="Arial" panose="020B0604020202020204" pitchFamily="34" charset="0"/>
              </a:rPr>
              <a:t>Δ</a:t>
            </a:r>
            <a:r>
              <a:rPr lang="en-IE" altLang="en-US" sz="2600" i="1" dirty="0">
                <a:solidFill>
                  <a:schemeClr val="bg1"/>
                </a:solidFill>
                <a:cs typeface="Arial" panose="020B0604020202020204" pitchFamily="34" charset="0"/>
              </a:rPr>
              <a:t>y</a:t>
            </a:r>
            <a:r>
              <a:rPr lang="en-IE" altLang="en-US" dirty="0">
                <a:solidFill>
                  <a:schemeClr val="bg1"/>
                </a:solidFill>
                <a:cs typeface="Arial" panose="020B0604020202020204" pitchFamily="34" charset="0"/>
              </a:rPr>
              <a:t> and 2</a:t>
            </a:r>
            <a:r>
              <a:rPr lang="el-GR" altLang="en-US" dirty="0">
                <a:solidFill>
                  <a:schemeClr val="bg1"/>
                </a:solidFill>
                <a:cs typeface="Arial" panose="020B0604020202020204" pitchFamily="34" charset="0"/>
              </a:rPr>
              <a:t> Δ</a:t>
            </a:r>
            <a:r>
              <a:rPr lang="en-US" altLang="en-US" dirty="0">
                <a:solidFill>
                  <a:schemeClr val="bg1"/>
                </a:solidFill>
                <a:cs typeface="Arial" panose="020B0604020202020204" pitchFamily="34" charset="0"/>
              </a:rPr>
              <a:t>x,</a:t>
            </a:r>
            <a:r>
              <a:rPr lang="en-IE" altLang="en-US" dirty="0">
                <a:solidFill>
                  <a:schemeClr val="bg1"/>
                </a:solidFill>
                <a:cs typeface="Arial" panose="020B0604020202020204" pitchFamily="34" charset="0"/>
              </a:rPr>
              <a:t>  get the first value for the decision parameter as: </a:t>
            </a:r>
            <a:endParaRPr lang="el-GR" altLang="en-US" dirty="0">
              <a:solidFill>
                <a:schemeClr val="bg1"/>
              </a:solidFill>
              <a:cs typeface="Arial" panose="020B0604020202020204" pitchFamily="34" charset="0"/>
            </a:endParaRPr>
          </a:p>
          <a:p>
            <a:pPr eaLnBrk="1" hangingPunct="1">
              <a:spcBef>
                <a:spcPct val="20000"/>
              </a:spcBef>
              <a:buFontTx/>
              <a:buAutoNum type="arabicPeriod"/>
            </a:pPr>
            <a:endParaRPr lang="en-IE" altLang="en-US" sz="2600" dirty="0">
              <a:solidFill>
                <a:schemeClr val="bg1"/>
              </a:solidFill>
            </a:endParaRPr>
          </a:p>
          <a:p>
            <a:pPr eaLnBrk="1" hangingPunct="1">
              <a:spcBef>
                <a:spcPct val="20000"/>
              </a:spcBef>
              <a:buFontTx/>
              <a:buAutoNum type="arabicPeriod"/>
            </a:pPr>
            <a:r>
              <a:rPr lang="en-US" altLang="en-US" dirty="0" err="1">
                <a:solidFill>
                  <a:schemeClr val="bg1"/>
                </a:solidFill>
              </a:rPr>
              <a:t>Initialise</a:t>
            </a:r>
            <a:r>
              <a:rPr lang="en-US" altLang="en-US" dirty="0">
                <a:solidFill>
                  <a:schemeClr val="bg1"/>
                </a:solidFill>
              </a:rPr>
              <a:t> starting </a:t>
            </a:r>
          </a:p>
          <a:p>
            <a:pPr eaLnBrk="1" hangingPunct="1">
              <a:spcBef>
                <a:spcPct val="20000"/>
              </a:spcBef>
              <a:buFontTx/>
              <a:buAutoNum type="arabicPeriod"/>
            </a:pPr>
            <a:r>
              <a:rPr lang="en-US" altLang="en-US" dirty="0" err="1">
                <a:solidFill>
                  <a:schemeClr val="bg1"/>
                </a:solidFill>
              </a:rPr>
              <a:t>Initialise</a:t>
            </a:r>
            <a:r>
              <a:rPr lang="en-US" altLang="en-US" dirty="0">
                <a:solidFill>
                  <a:schemeClr val="bg1"/>
                </a:solidFill>
              </a:rPr>
              <a:t> </a:t>
            </a:r>
            <a:r>
              <a:rPr lang="en-US" altLang="en-US" dirty="0" err="1">
                <a:solidFill>
                  <a:schemeClr val="bg1"/>
                </a:solidFill>
              </a:rPr>
              <a:t>i</a:t>
            </a:r>
            <a:r>
              <a:rPr lang="en-US" altLang="en-US" dirty="0">
                <a:solidFill>
                  <a:schemeClr val="bg1"/>
                </a:solidFill>
              </a:rPr>
              <a:t>=1 as a counter,</a:t>
            </a:r>
          </a:p>
        </p:txBody>
      </p:sp>
      <p:graphicFrame>
        <p:nvGraphicFramePr>
          <p:cNvPr id="2050" name="Object 6"/>
          <p:cNvGraphicFramePr>
            <a:graphicFrameLocks noChangeAspect="1"/>
          </p:cNvGraphicFramePr>
          <p:nvPr/>
        </p:nvGraphicFramePr>
        <p:xfrm>
          <a:off x="5176839" y="6140451"/>
          <a:ext cx="1812925" cy="519113"/>
        </p:xfrm>
        <a:graphic>
          <a:graphicData uri="http://schemas.openxmlformats.org/presentationml/2006/ole">
            <mc:AlternateContent xmlns:mc="http://schemas.openxmlformats.org/markup-compatibility/2006">
              <mc:Choice xmlns:v="urn:schemas-microsoft-com:vml" Requires="v">
                <p:oleObj name="Equation" r:id="rId2" imgW="711000" imgH="203040" progId="Equation.3">
                  <p:embed/>
                </p:oleObj>
              </mc:Choice>
              <mc:Fallback>
                <p:oleObj name="Equation" r:id="rId2" imgW="711000" imgH="203040" progId="Equation.3">
                  <p:embed/>
                  <p:pic>
                    <p:nvPicPr>
                      <p:cNvPr id="205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6839" y="6140451"/>
                        <a:ext cx="18129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4"/>
          <p:cNvGraphicFramePr>
            <a:graphicFrameLocks noChangeAspect="1"/>
          </p:cNvGraphicFramePr>
          <p:nvPr/>
        </p:nvGraphicFramePr>
        <p:xfrm>
          <a:off x="6400800" y="3962400"/>
          <a:ext cx="2438400" cy="609600"/>
        </p:xfrm>
        <a:graphic>
          <a:graphicData uri="http://schemas.openxmlformats.org/presentationml/2006/ole">
            <mc:AlternateContent xmlns:mc="http://schemas.openxmlformats.org/markup-compatibility/2006">
              <mc:Choice xmlns:v="urn:schemas-microsoft-com:vml" Requires="v">
                <p:oleObj name="Equation" r:id="rId4" imgW="812520" imgH="203040" progId="Equation.3">
                  <p:embed/>
                </p:oleObj>
              </mc:Choice>
              <mc:Fallback>
                <p:oleObj name="Equation" r:id="rId4" imgW="812520" imgH="203040" progId="Equation.3">
                  <p:embed/>
                  <p:pic>
                    <p:nvPicPr>
                      <p:cNvPr id="2051"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3962400"/>
                        <a:ext cx="2438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62194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IE" altLang="en-US" sz="3600"/>
              <a:t>The Bresenham Line Algorithm (cont…)</a:t>
            </a:r>
            <a:endParaRPr lang="en-US" altLang="en-US" sz="3600"/>
          </a:p>
        </p:txBody>
      </p:sp>
      <p:sp>
        <p:nvSpPr>
          <p:cNvPr id="3076" name="Rectangle 3"/>
          <p:cNvSpPr>
            <a:spLocks noGrp="1" noChangeArrowheads="1"/>
          </p:cNvSpPr>
          <p:nvPr>
            <p:ph type="body" idx="1"/>
          </p:nvPr>
        </p:nvSpPr>
        <p:spPr>
          <a:xfrm>
            <a:off x="1981200" y="3175000"/>
            <a:ext cx="8229600" cy="3475038"/>
          </a:xfrm>
        </p:spPr>
        <p:txBody>
          <a:bodyPr/>
          <a:lstStyle/>
          <a:p>
            <a:pPr marL="0" indent="0">
              <a:buNone/>
            </a:pPr>
            <a:r>
              <a:rPr lang="en-IE" altLang="en-US" dirty="0"/>
              <a:t>The algorithm and derivation above assumes slopes are less than 1. for other slopes we need to adjust the algorithm slightly.</a:t>
            </a:r>
          </a:p>
        </p:txBody>
      </p:sp>
      <p:sp>
        <p:nvSpPr>
          <p:cNvPr id="3077" name="Rectangle 4"/>
          <p:cNvSpPr>
            <a:spLocks noChangeArrowheads="1"/>
          </p:cNvSpPr>
          <p:nvPr/>
        </p:nvSpPr>
        <p:spPr bwMode="auto">
          <a:xfrm>
            <a:off x="1981200" y="1376364"/>
            <a:ext cx="8229600" cy="1844675"/>
          </a:xfrm>
          <a:prstGeom prst="rect">
            <a:avLst/>
          </a:prstGeom>
          <a:solidFill>
            <a:schemeClr val="accent1"/>
          </a:solidFill>
          <a:ln w="9525">
            <a:solidFill>
              <a:schemeClr val="tx1"/>
            </a:solidFill>
            <a:miter lim="800000"/>
            <a:headEnd/>
            <a:tailEnd/>
          </a:ln>
        </p:spPr>
        <p:txBody>
          <a:bodyPr/>
          <a:lstStyle>
            <a:lvl1pPr marL="609600" indent="-6096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pPr>
            <a:r>
              <a:rPr lang="en-IE" altLang="en-US"/>
              <a:t>	Otherwise, the next point to plot is (</a:t>
            </a:r>
            <a:r>
              <a:rPr lang="en-IE" altLang="en-US" sz="2600" i="1">
                <a:cs typeface="Times New Roman" panose="02020603050405020304" pitchFamily="18" charset="0"/>
              </a:rPr>
              <a:t>x</a:t>
            </a:r>
            <a:r>
              <a:rPr lang="en-IE" altLang="en-US" sz="2600" i="1" baseline="-25000">
                <a:cs typeface="Times New Roman" panose="02020603050405020304" pitchFamily="18" charset="0"/>
              </a:rPr>
              <a:t>k</a:t>
            </a:r>
            <a:r>
              <a:rPr lang="en-IE" altLang="en-US" sz="2600" i="1">
                <a:cs typeface="Times New Roman" panose="02020603050405020304" pitchFamily="18" charset="0"/>
              </a:rPr>
              <a:t>+1, y</a:t>
            </a:r>
            <a:r>
              <a:rPr lang="en-IE" altLang="en-US" sz="2600" i="1" baseline="-25000">
                <a:cs typeface="Times New Roman" panose="02020603050405020304" pitchFamily="18" charset="0"/>
              </a:rPr>
              <a:t>k</a:t>
            </a:r>
            <a:r>
              <a:rPr lang="en-IE" altLang="en-US" sz="2600" i="1">
                <a:cs typeface="Times New Roman" panose="02020603050405020304" pitchFamily="18" charset="0"/>
              </a:rPr>
              <a:t>+1</a:t>
            </a:r>
            <a:r>
              <a:rPr lang="en-IE" altLang="en-US"/>
              <a:t>) and:</a:t>
            </a:r>
          </a:p>
          <a:p>
            <a:pPr eaLnBrk="1" hangingPunct="1">
              <a:spcBef>
                <a:spcPct val="20000"/>
              </a:spcBef>
            </a:pPr>
            <a:endParaRPr lang="en-IE" altLang="en-US" sz="4000"/>
          </a:p>
          <a:p>
            <a:pPr eaLnBrk="1" hangingPunct="1">
              <a:spcBef>
                <a:spcPct val="20000"/>
              </a:spcBef>
              <a:buFontTx/>
              <a:buAutoNum type="arabicPeriod" startAt="5"/>
            </a:pPr>
            <a:r>
              <a:rPr lang="en-IE" altLang="en-US"/>
              <a:t>Repeat step 4 (</a:t>
            </a:r>
            <a:r>
              <a:rPr lang="el-GR" altLang="en-US">
                <a:cs typeface="Arial" panose="020B0604020202020204" pitchFamily="34" charset="0"/>
              </a:rPr>
              <a:t>Δ</a:t>
            </a:r>
            <a:r>
              <a:rPr lang="en-IE" altLang="en-US" i="1">
                <a:cs typeface="Arial" panose="020B0604020202020204" pitchFamily="34" charset="0"/>
              </a:rPr>
              <a:t>x </a:t>
            </a:r>
            <a:r>
              <a:rPr lang="en-IE" altLang="en-US">
                <a:cs typeface="Arial" panose="020B0604020202020204" pitchFamily="34" charset="0"/>
              </a:rPr>
              <a:t>– 1) times</a:t>
            </a:r>
            <a:endParaRPr lang="en-US" altLang="en-US">
              <a:cs typeface="Arial" panose="020B0604020202020204" pitchFamily="34" charset="0"/>
            </a:endParaRPr>
          </a:p>
        </p:txBody>
      </p:sp>
      <p:graphicFrame>
        <p:nvGraphicFramePr>
          <p:cNvPr id="3074" name="Object 5"/>
          <p:cNvGraphicFramePr>
            <a:graphicFrameLocks noChangeAspect="1"/>
          </p:cNvGraphicFramePr>
          <p:nvPr/>
        </p:nvGraphicFramePr>
        <p:xfrm>
          <a:off x="4332288" y="1895476"/>
          <a:ext cx="3497262" cy="582613"/>
        </p:xfrm>
        <a:graphic>
          <a:graphicData uri="http://schemas.openxmlformats.org/presentationml/2006/ole">
            <mc:AlternateContent xmlns:mc="http://schemas.openxmlformats.org/markup-compatibility/2006">
              <mc:Choice xmlns:v="urn:schemas-microsoft-com:vml" Requires="v">
                <p:oleObj name="Equation" r:id="rId2" imgW="1371600" imgH="228600" progId="Equation.3">
                  <p:embed/>
                </p:oleObj>
              </mc:Choice>
              <mc:Fallback>
                <p:oleObj name="Equation" r:id="rId2" imgW="1371600" imgH="228600" progId="Equation.3">
                  <p:embed/>
                  <p:pic>
                    <p:nvPicPr>
                      <p:cNvPr id="3074"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288" y="1895476"/>
                        <a:ext cx="3497262" cy="582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196165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t>Adjustment </a:t>
            </a:r>
          </a:p>
        </p:txBody>
      </p:sp>
      <p:sp>
        <p:nvSpPr>
          <p:cNvPr id="22531" name="Rectangle 3"/>
          <p:cNvSpPr>
            <a:spLocks noGrp="1" noChangeArrowheads="1"/>
          </p:cNvSpPr>
          <p:nvPr>
            <p:ph type="body" idx="1"/>
          </p:nvPr>
        </p:nvSpPr>
        <p:spPr/>
        <p:txBody>
          <a:bodyPr/>
          <a:lstStyle/>
          <a:p>
            <a:pPr marL="0" indent="0">
              <a:buNone/>
            </a:pPr>
            <a:r>
              <a:rPr lang="en-IE" altLang="en-US" dirty="0"/>
              <a:t>For m&gt;1, we will find whether we will increment x while incrementing y each time.</a:t>
            </a:r>
          </a:p>
          <a:p>
            <a:pPr marL="0" indent="0">
              <a:buNone/>
            </a:pPr>
            <a:endParaRPr lang="en-IE" altLang="en-US" dirty="0"/>
          </a:p>
          <a:p>
            <a:pPr marL="0" indent="0">
              <a:buNone/>
            </a:pPr>
            <a:r>
              <a:rPr lang="en-IE" altLang="en-US" dirty="0"/>
              <a:t>After solving, the equation for decision parameter </a:t>
            </a:r>
            <a:r>
              <a:rPr lang="en-IE" altLang="en-US" dirty="0" err="1"/>
              <a:t>p</a:t>
            </a:r>
            <a:r>
              <a:rPr lang="en-IE" altLang="en-US" baseline="-25000" dirty="0" err="1"/>
              <a:t>k</a:t>
            </a:r>
            <a:r>
              <a:rPr lang="en-IE" altLang="en-US" baseline="-25000" dirty="0"/>
              <a:t> </a:t>
            </a:r>
            <a:r>
              <a:rPr lang="en-IE" altLang="en-US" dirty="0"/>
              <a:t>will be very similar, just the x and y in the equation will get interchanged.</a:t>
            </a:r>
            <a:endParaRPr lang="en-GB" altLang="en-US" baseline="-25000" dirty="0"/>
          </a:p>
          <a:p>
            <a:pPr marL="0" indent="0">
              <a:buNone/>
            </a:pPr>
            <a:endParaRPr lang="en-US" altLang="en-US" dirty="0"/>
          </a:p>
        </p:txBody>
      </p:sp>
    </p:spTree>
    <p:extLst>
      <p:ext uri="{BB962C8B-B14F-4D97-AF65-F5344CB8AC3E}">
        <p14:creationId xmlns:p14="http://schemas.microsoft.com/office/powerpoint/2010/main" val="2279557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365125"/>
            <a:ext cx="4780935" cy="5811838"/>
          </a:xfrm>
        </p:spPr>
        <p:txBody>
          <a:bodyPr>
            <a:normAutofit lnSpcReduction="10000"/>
          </a:bodyPr>
          <a:lstStyle/>
          <a:p>
            <a:r>
              <a:rPr lang="en-US" dirty="0"/>
              <a:t> if m&lt;1 then</a:t>
            </a:r>
          </a:p>
          <a:p>
            <a:r>
              <a:rPr lang="en-US" dirty="0"/>
              <a:t>while (x&lt;= x2</a:t>
            </a:r>
          </a:p>
          <a:p>
            <a:r>
              <a:rPr lang="en-US" dirty="0"/>
              <a:t>if p&lt;0 then</a:t>
            </a:r>
          </a:p>
          <a:p>
            <a:r>
              <a:rPr lang="en-US" dirty="0"/>
              <a:t>increment x, x = x+1</a:t>
            </a:r>
          </a:p>
          <a:p>
            <a:r>
              <a:rPr lang="en-US" dirty="0"/>
              <a:t>p = p+2dy</a:t>
            </a:r>
          </a:p>
          <a:p>
            <a:r>
              <a:rPr lang="en-US"/>
              <a:t>else</a:t>
            </a:r>
            <a:endParaRPr lang="en-US" dirty="0"/>
          </a:p>
          <a:p>
            <a:r>
              <a:rPr lang="en-US" dirty="0"/>
              <a:t>increment x, x = x+1</a:t>
            </a:r>
          </a:p>
          <a:p>
            <a:r>
              <a:rPr lang="en-US" dirty="0"/>
              <a:t>increment y, y = y+1</a:t>
            </a:r>
          </a:p>
          <a:p>
            <a:r>
              <a:rPr lang="en-US" dirty="0"/>
              <a:t>p = p+2dy-2dx</a:t>
            </a:r>
          </a:p>
          <a:p>
            <a:r>
              <a:rPr lang="en-US" dirty="0"/>
              <a:t>end if</a:t>
            </a:r>
          </a:p>
          <a:p>
            <a:r>
              <a:rPr lang="en-US" dirty="0"/>
              <a:t>plot the point, plot pixel(</a:t>
            </a:r>
            <a:r>
              <a:rPr lang="en-US" dirty="0" err="1"/>
              <a:t>x,y</a:t>
            </a:r>
            <a:r>
              <a:rPr lang="en-US" dirty="0"/>
              <a:t>)</a:t>
            </a:r>
          </a:p>
          <a:p>
            <a:r>
              <a:rPr lang="en-US" dirty="0"/>
              <a:t>END while</a:t>
            </a:r>
          </a:p>
          <a:p>
            <a:endParaRPr lang="en-US" dirty="0"/>
          </a:p>
        </p:txBody>
      </p:sp>
      <p:pic>
        <p:nvPicPr>
          <p:cNvPr id="4" name="Picture 3"/>
          <p:cNvPicPr>
            <a:picLocks noChangeAspect="1"/>
          </p:cNvPicPr>
          <p:nvPr/>
        </p:nvPicPr>
        <p:blipFill>
          <a:blip r:embed="rId2"/>
          <a:stretch>
            <a:fillRect/>
          </a:stretch>
        </p:blipFill>
        <p:spPr>
          <a:xfrm>
            <a:off x="6306250" y="517919"/>
            <a:ext cx="3309697" cy="6146581"/>
          </a:xfrm>
          <a:prstGeom prst="rect">
            <a:avLst/>
          </a:prstGeom>
        </p:spPr>
      </p:pic>
    </p:spTree>
    <p:extLst>
      <p:ext uri="{BB962C8B-B14F-4D97-AF65-F5344CB8AC3E}">
        <p14:creationId xmlns:p14="http://schemas.microsoft.com/office/powerpoint/2010/main" val="3073191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投影片編號版面配置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en-US" altLang="zh-TW" sz="1400"/>
          </a:p>
          <a:p>
            <a:pPr eaLnBrk="1" hangingPunct="1"/>
            <a:r>
              <a:rPr lang="en-US" altLang="zh-TW" sz="1400"/>
              <a:t>Page </a:t>
            </a:r>
            <a:fld id="{B117CF08-D471-4BDB-984A-34FF026242D0}" type="slidenum">
              <a:rPr lang="en-US" altLang="zh-TW" sz="1400"/>
              <a:pPr eaLnBrk="1" hangingPunct="1"/>
              <a:t>5</a:t>
            </a:fld>
            <a:endParaRPr lang="en-US" altLang="zh-TW" sz="1400"/>
          </a:p>
        </p:txBody>
      </p:sp>
      <p:sp>
        <p:nvSpPr>
          <p:cNvPr id="55298" name="Rectangle 2"/>
          <p:cNvSpPr>
            <a:spLocks noGrp="1" noChangeArrowheads="1"/>
          </p:cNvSpPr>
          <p:nvPr>
            <p:ph type="title"/>
          </p:nvPr>
        </p:nvSpPr>
        <p:spPr>
          <a:xfrm>
            <a:off x="1524001" y="152400"/>
            <a:ext cx="4067175" cy="609600"/>
          </a:xfrm>
        </p:spPr>
        <p:txBody>
          <a:bodyPr>
            <a:normAutofit fontScale="90000"/>
          </a:bodyPr>
          <a:lstStyle/>
          <a:p>
            <a:pPr eaLnBrk="1" hangingPunct="1">
              <a:defRPr/>
            </a:pPr>
            <a:r>
              <a:rPr lang="en-US" altLang="zh-TW" sz="4000"/>
              <a:t>1.1Input Devices</a:t>
            </a:r>
          </a:p>
        </p:txBody>
      </p:sp>
      <p:sp>
        <p:nvSpPr>
          <p:cNvPr id="16389" name="Rectangle 3"/>
          <p:cNvSpPr>
            <a:spLocks noGrp="1" noChangeArrowheads="1"/>
          </p:cNvSpPr>
          <p:nvPr>
            <p:ph type="body" idx="1"/>
          </p:nvPr>
        </p:nvSpPr>
        <p:spPr>
          <a:xfrm>
            <a:off x="1981200" y="990601"/>
            <a:ext cx="8229600" cy="5059363"/>
          </a:xfrm>
        </p:spPr>
        <p:txBody>
          <a:bodyPr/>
          <a:lstStyle/>
          <a:p>
            <a:pPr eaLnBrk="1" hangingPunct="1"/>
            <a:r>
              <a:rPr lang="en-US" altLang="zh-TW"/>
              <a:t>Pointing Devices</a:t>
            </a:r>
          </a:p>
          <a:p>
            <a:pPr eaLnBrk="1" hangingPunct="1"/>
            <a:r>
              <a:rPr lang="en-US" altLang="zh-TW"/>
              <a:t>Mouse, Trackball, Touchpad and Digitising Table are common pointing devices that will help users operate a computer more easily</a:t>
            </a:r>
            <a:endParaRPr lang="en-US" altLang="zh-TW">
              <a:solidFill>
                <a:schemeClr val="bg2"/>
              </a:solidFill>
            </a:endParaRPr>
          </a:p>
        </p:txBody>
      </p:sp>
      <p:pic>
        <p:nvPicPr>
          <p:cNvPr id="16390" name="Picture 4" descr="未命名 -11拷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3048001"/>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5" descr="HHHH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124201"/>
            <a:ext cx="15240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7" descr="遊戲手掣未命名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4724401"/>
            <a:ext cx="1073150"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8" descr="未命名 -16拷貝"/>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4572001"/>
            <a:ext cx="1447800"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4" name="Picture 9" descr="未命名 -15拷貝"/>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4267200"/>
            <a:ext cx="19812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5" name="Picture 10" descr="D:\img\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1" y="3124201"/>
            <a:ext cx="132556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95490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333807" y="600869"/>
            <a:ext cx="8975316" cy="5783733"/>
          </a:xfrm>
          <a:prstGeom prst="rect">
            <a:avLst/>
          </a:prstGeom>
        </p:spPr>
      </p:pic>
    </p:spTree>
    <p:extLst>
      <p:ext uri="{BB962C8B-B14F-4D97-AF65-F5344CB8AC3E}">
        <p14:creationId xmlns:p14="http://schemas.microsoft.com/office/powerpoint/2010/main" val="29063719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08972" y="365125"/>
            <a:ext cx="11255682" cy="5386746"/>
          </a:xfrm>
          <a:prstGeom prst="rect">
            <a:avLst/>
          </a:prstGeom>
        </p:spPr>
      </p:pic>
    </p:spTree>
    <p:extLst>
      <p:ext uri="{BB962C8B-B14F-4D97-AF65-F5344CB8AC3E}">
        <p14:creationId xmlns:p14="http://schemas.microsoft.com/office/powerpoint/2010/main" val="42934241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027906"/>
            <a:ext cx="10605670" cy="4679720"/>
          </a:xfrm>
          <a:prstGeom prst="rect">
            <a:avLst/>
          </a:prstGeom>
        </p:spPr>
      </p:pic>
    </p:spTree>
    <p:extLst>
      <p:ext uri="{BB962C8B-B14F-4D97-AF65-F5344CB8AC3E}">
        <p14:creationId xmlns:p14="http://schemas.microsoft.com/office/powerpoint/2010/main" val="25374165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1019175"/>
            <a:ext cx="11125034" cy="4157509"/>
          </a:xfrm>
          <a:prstGeom prst="rect">
            <a:avLst/>
          </a:prstGeom>
        </p:spPr>
      </p:pic>
    </p:spTree>
    <p:extLst>
      <p:ext uri="{BB962C8B-B14F-4D97-AF65-F5344CB8AC3E}">
        <p14:creationId xmlns:p14="http://schemas.microsoft.com/office/powerpoint/2010/main" val="31313977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23182" y="685800"/>
            <a:ext cx="8787734" cy="5872082"/>
          </a:xfrm>
          <a:prstGeom prst="rect">
            <a:avLst/>
          </a:prstGeom>
        </p:spPr>
      </p:pic>
    </p:spTree>
    <p:extLst>
      <p:ext uri="{BB962C8B-B14F-4D97-AF65-F5344CB8AC3E}">
        <p14:creationId xmlns:p14="http://schemas.microsoft.com/office/powerpoint/2010/main" val="1043665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4"/>
          <p:cNvSpPr>
            <a:spLocks noGrp="1" noChangeArrowheads="1"/>
          </p:cNvSpPr>
          <p:nvPr>
            <p:ph type="title"/>
          </p:nvPr>
        </p:nvSpPr>
        <p:spPr/>
        <p:txBody>
          <a:bodyPr/>
          <a:lstStyle/>
          <a:p>
            <a:r>
              <a:rPr lang="en-IE" altLang="en-US"/>
              <a:t>Bresenham Example</a:t>
            </a:r>
            <a:endParaRPr lang="en-US" altLang="en-US"/>
          </a:p>
        </p:txBody>
      </p:sp>
      <p:sp>
        <p:nvSpPr>
          <p:cNvPr id="27651" name="Rectangle 251"/>
          <p:cNvSpPr>
            <a:spLocks noGrp="1" noChangeArrowheads="1"/>
          </p:cNvSpPr>
          <p:nvPr>
            <p:ph type="body" idx="1"/>
          </p:nvPr>
        </p:nvSpPr>
        <p:spPr/>
        <p:txBody>
          <a:bodyPr>
            <a:normAutofit fontScale="92500" lnSpcReduction="10000"/>
          </a:bodyPr>
          <a:lstStyle/>
          <a:p>
            <a:pPr marL="0" indent="0">
              <a:buClr>
                <a:schemeClr val="accent3"/>
              </a:buClr>
              <a:buNone/>
              <a:defRPr/>
            </a:pPr>
            <a:r>
              <a:rPr lang="en-IE" dirty="0"/>
              <a:t>Let’s have a go at this</a:t>
            </a:r>
          </a:p>
          <a:p>
            <a:pPr marL="0" indent="0">
              <a:buClr>
                <a:schemeClr val="accent3"/>
              </a:buClr>
              <a:buNone/>
              <a:defRPr/>
            </a:pPr>
            <a:r>
              <a:rPr lang="en-IE" dirty="0"/>
              <a:t>Let’s plot the line from (20, 10) to (30, 18)</a:t>
            </a:r>
          </a:p>
          <a:p>
            <a:pPr marL="0" indent="0">
              <a:buClr>
                <a:schemeClr val="accent3"/>
              </a:buClr>
              <a:buNone/>
              <a:defRPr/>
            </a:pPr>
            <a:r>
              <a:rPr lang="en-IE" dirty="0"/>
              <a:t>First off calculate all of the constants:</a:t>
            </a:r>
          </a:p>
          <a:p>
            <a:pPr marL="640080" lvl="1" indent="-246888">
              <a:buFont typeface="Wingdings 2"/>
              <a:buChar char=""/>
              <a:defRPr/>
            </a:pPr>
            <a:r>
              <a:rPr lang="en-IE" sz="3200" dirty="0" err="1">
                <a:latin typeface="Times New Roman" pitchFamily="18" charset="0"/>
                <a:cs typeface="Times New Roman" pitchFamily="18" charset="0"/>
              </a:rPr>
              <a:t>Δ</a:t>
            </a:r>
            <a:r>
              <a:rPr lang="en-IE" sz="3200" i="1" dirty="0" err="1">
                <a:latin typeface="Times New Roman" pitchFamily="18" charset="0"/>
                <a:cs typeface="Times New Roman" pitchFamily="18" charset="0"/>
              </a:rPr>
              <a:t>x</a:t>
            </a:r>
            <a:r>
              <a:rPr lang="en-IE" dirty="0">
                <a:cs typeface="Arial" charset="0"/>
              </a:rPr>
              <a:t>: 10</a:t>
            </a:r>
          </a:p>
          <a:p>
            <a:pPr marL="640080" lvl="1" indent="-246888">
              <a:buFont typeface="Wingdings 2"/>
              <a:buChar char=""/>
              <a:defRPr/>
            </a:pPr>
            <a:r>
              <a:rPr lang="en-IE" sz="3200" dirty="0" err="1">
                <a:latin typeface="Times New Roman" pitchFamily="18" charset="0"/>
                <a:cs typeface="Times New Roman" pitchFamily="18" charset="0"/>
              </a:rPr>
              <a:t>Δ</a:t>
            </a:r>
            <a:r>
              <a:rPr lang="en-IE" sz="3200" i="1" dirty="0" err="1">
                <a:latin typeface="Times New Roman" pitchFamily="18" charset="0"/>
                <a:cs typeface="Times New Roman" pitchFamily="18" charset="0"/>
              </a:rPr>
              <a:t>y</a:t>
            </a:r>
            <a:r>
              <a:rPr lang="en-IE" dirty="0">
                <a:cs typeface="Arial" charset="0"/>
              </a:rPr>
              <a:t>: 8</a:t>
            </a:r>
            <a:endParaRPr lang="en-IE" sz="3200" i="1" dirty="0">
              <a:latin typeface="Times New Roman" pitchFamily="18" charset="0"/>
              <a:cs typeface="Times New Roman" pitchFamily="18" charset="0"/>
            </a:endParaRPr>
          </a:p>
          <a:p>
            <a:pPr marL="640080" lvl="1" indent="-246888">
              <a:buFont typeface="Wingdings 2"/>
              <a:buChar char=""/>
              <a:defRPr/>
            </a:pPr>
            <a:r>
              <a:rPr lang="en-IE" sz="3200" dirty="0">
                <a:latin typeface="Times New Roman" pitchFamily="18" charset="0"/>
                <a:cs typeface="Times New Roman" pitchFamily="18" charset="0"/>
              </a:rPr>
              <a:t>2Δ</a:t>
            </a:r>
            <a:r>
              <a:rPr lang="en-IE" sz="3200" i="1" dirty="0">
                <a:latin typeface="Times New Roman" pitchFamily="18" charset="0"/>
                <a:cs typeface="Times New Roman" pitchFamily="18" charset="0"/>
              </a:rPr>
              <a:t>y</a:t>
            </a:r>
            <a:r>
              <a:rPr lang="en-IE" dirty="0">
                <a:cs typeface="Arial" charset="0"/>
              </a:rPr>
              <a:t>: 16</a:t>
            </a:r>
            <a:endParaRPr lang="en-IE" sz="3200" i="1" dirty="0">
              <a:latin typeface="Times New Roman" pitchFamily="18" charset="0"/>
              <a:cs typeface="Times New Roman" pitchFamily="18" charset="0"/>
            </a:endParaRPr>
          </a:p>
          <a:p>
            <a:pPr marL="640080" lvl="1" indent="-246888">
              <a:buFont typeface="Wingdings 2"/>
              <a:buChar char=""/>
              <a:defRPr/>
            </a:pPr>
            <a:r>
              <a:rPr lang="en-IE" sz="3200" dirty="0">
                <a:latin typeface="Times New Roman" pitchFamily="18" charset="0"/>
                <a:cs typeface="Times New Roman" pitchFamily="18" charset="0"/>
              </a:rPr>
              <a:t>2Δ</a:t>
            </a:r>
            <a:r>
              <a:rPr lang="en-IE" sz="3200" i="1" dirty="0">
                <a:latin typeface="Times New Roman" pitchFamily="18" charset="0"/>
                <a:cs typeface="Times New Roman" pitchFamily="18" charset="0"/>
              </a:rPr>
              <a:t>y - </a:t>
            </a:r>
            <a:r>
              <a:rPr lang="en-IE" sz="3200" dirty="0">
                <a:latin typeface="Times New Roman" pitchFamily="18" charset="0"/>
                <a:cs typeface="Times New Roman" pitchFamily="18" charset="0"/>
              </a:rPr>
              <a:t>2Δ</a:t>
            </a:r>
            <a:r>
              <a:rPr lang="en-IE" sz="3200" i="1" dirty="0">
                <a:latin typeface="Times New Roman" pitchFamily="18" charset="0"/>
                <a:cs typeface="Times New Roman" pitchFamily="18" charset="0"/>
              </a:rPr>
              <a:t>x</a:t>
            </a:r>
            <a:r>
              <a:rPr lang="en-IE" dirty="0">
                <a:cs typeface="Arial" charset="0"/>
              </a:rPr>
              <a:t>: -4</a:t>
            </a:r>
          </a:p>
          <a:p>
            <a:pPr marL="0" indent="0">
              <a:buClr>
                <a:schemeClr val="accent3"/>
              </a:buClr>
              <a:buNone/>
              <a:defRPr/>
            </a:pPr>
            <a:r>
              <a:rPr lang="en-IE" dirty="0">
                <a:cs typeface="Arial" charset="0"/>
              </a:rPr>
              <a:t>Calculate the initial decision parameter </a:t>
            </a:r>
            <a:r>
              <a:rPr lang="en-IE" sz="3600" i="1" dirty="0">
                <a:latin typeface="Times New Roman" pitchFamily="18" charset="0"/>
                <a:cs typeface="Times New Roman" pitchFamily="18" charset="0"/>
              </a:rPr>
              <a:t>p</a:t>
            </a:r>
            <a:r>
              <a:rPr lang="en-IE" sz="3600" i="1" baseline="-25000" dirty="0">
                <a:latin typeface="Times New Roman" pitchFamily="18" charset="0"/>
                <a:cs typeface="Times New Roman" pitchFamily="18" charset="0"/>
              </a:rPr>
              <a:t>0</a:t>
            </a:r>
            <a:r>
              <a:rPr lang="en-IE" dirty="0">
                <a:cs typeface="Arial" charset="0"/>
              </a:rPr>
              <a:t>:</a:t>
            </a:r>
          </a:p>
          <a:p>
            <a:pPr marL="640080" lvl="1" indent="-246888">
              <a:buFont typeface="Wingdings 2"/>
              <a:buChar char=""/>
              <a:defRPr/>
            </a:pPr>
            <a:r>
              <a:rPr lang="en-IE" sz="3200" i="1" dirty="0">
                <a:latin typeface="Times New Roman" pitchFamily="18" charset="0"/>
                <a:cs typeface="Times New Roman" pitchFamily="18" charset="0"/>
              </a:rPr>
              <a:t>p0</a:t>
            </a:r>
            <a:r>
              <a:rPr lang="en-IE" sz="3200" dirty="0">
                <a:latin typeface="Times New Roman" pitchFamily="18" charset="0"/>
                <a:cs typeface="Times New Roman" pitchFamily="18" charset="0"/>
              </a:rPr>
              <a:t> = 2Δ</a:t>
            </a:r>
            <a:r>
              <a:rPr lang="en-IE" sz="3200" i="1" dirty="0">
                <a:latin typeface="Times New Roman" pitchFamily="18" charset="0"/>
                <a:cs typeface="Times New Roman" pitchFamily="18" charset="0"/>
              </a:rPr>
              <a:t>y</a:t>
            </a:r>
            <a:r>
              <a:rPr lang="en-IE" sz="3200" dirty="0">
                <a:latin typeface="Times New Roman" pitchFamily="18" charset="0"/>
                <a:cs typeface="Times New Roman" pitchFamily="18" charset="0"/>
              </a:rPr>
              <a:t> – </a:t>
            </a:r>
            <a:r>
              <a:rPr lang="en-IE" sz="3200" dirty="0" err="1">
                <a:latin typeface="Times New Roman" pitchFamily="18" charset="0"/>
                <a:cs typeface="Times New Roman" pitchFamily="18" charset="0"/>
              </a:rPr>
              <a:t>Δ</a:t>
            </a:r>
            <a:r>
              <a:rPr lang="en-IE" sz="3200" i="1" dirty="0" err="1">
                <a:latin typeface="Times New Roman" pitchFamily="18" charset="0"/>
                <a:cs typeface="Times New Roman" pitchFamily="18" charset="0"/>
              </a:rPr>
              <a:t>x</a:t>
            </a:r>
            <a:r>
              <a:rPr lang="en-IE" dirty="0">
                <a:cs typeface="Arial" charset="0"/>
              </a:rPr>
              <a:t> = 6</a:t>
            </a:r>
            <a:endParaRPr lang="en-IE" sz="3200" i="1" dirty="0">
              <a:latin typeface="Times New Roman" pitchFamily="18" charset="0"/>
              <a:cs typeface="Times New Roman" pitchFamily="18" charset="0"/>
            </a:endParaRPr>
          </a:p>
        </p:txBody>
      </p:sp>
    </p:spTree>
    <p:extLst>
      <p:ext uri="{BB962C8B-B14F-4D97-AF65-F5344CB8AC3E}">
        <p14:creationId xmlns:p14="http://schemas.microsoft.com/office/powerpoint/2010/main" val="19118720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IE" altLang="en-US"/>
              <a:t>Bresenham Example (cont…)</a:t>
            </a:r>
            <a:endParaRPr lang="en-US" altLang="en-US"/>
          </a:p>
        </p:txBody>
      </p:sp>
      <p:grpSp>
        <p:nvGrpSpPr>
          <p:cNvPr id="24579" name="Group 172"/>
          <p:cNvGrpSpPr>
            <a:grpSpLocks/>
          </p:cNvGrpSpPr>
          <p:nvPr/>
        </p:nvGrpSpPr>
        <p:grpSpPr bwMode="auto">
          <a:xfrm>
            <a:off x="1603376" y="1406525"/>
            <a:ext cx="6340475" cy="5373688"/>
            <a:chOff x="50" y="886"/>
            <a:chExt cx="3994" cy="3385"/>
          </a:xfrm>
        </p:grpSpPr>
        <p:grpSp>
          <p:nvGrpSpPr>
            <p:cNvPr id="24594" name="Group 4"/>
            <p:cNvGrpSpPr>
              <a:grpSpLocks/>
            </p:cNvGrpSpPr>
            <p:nvPr/>
          </p:nvGrpSpPr>
          <p:grpSpPr bwMode="auto">
            <a:xfrm>
              <a:off x="556" y="886"/>
              <a:ext cx="3211" cy="3090"/>
              <a:chOff x="2066" y="90"/>
              <a:chExt cx="3118" cy="3644"/>
            </a:xfrm>
          </p:grpSpPr>
          <p:sp>
            <p:nvSpPr>
              <p:cNvPr id="24724" name="Line 5"/>
              <p:cNvSpPr>
                <a:spLocks noChangeShapeType="1"/>
              </p:cNvSpPr>
              <p:nvPr/>
            </p:nvSpPr>
            <p:spPr bwMode="auto">
              <a:xfrm flipV="1">
                <a:off x="2376"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725" name="Line 6"/>
              <p:cNvSpPr>
                <a:spLocks noChangeShapeType="1"/>
              </p:cNvSpPr>
              <p:nvPr/>
            </p:nvSpPr>
            <p:spPr bwMode="auto">
              <a:xfrm flipV="1">
                <a:off x="2690"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726" name="Line 7"/>
              <p:cNvSpPr>
                <a:spLocks noChangeShapeType="1"/>
              </p:cNvSpPr>
              <p:nvPr/>
            </p:nvSpPr>
            <p:spPr bwMode="auto">
              <a:xfrm flipV="1">
                <a:off x="3016"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727" name="Line 8"/>
              <p:cNvSpPr>
                <a:spLocks noChangeShapeType="1"/>
              </p:cNvSpPr>
              <p:nvPr/>
            </p:nvSpPr>
            <p:spPr bwMode="auto">
              <a:xfrm flipV="1">
                <a:off x="3317"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728" name="Line 9"/>
              <p:cNvSpPr>
                <a:spLocks noChangeShapeType="1"/>
              </p:cNvSpPr>
              <p:nvPr/>
            </p:nvSpPr>
            <p:spPr bwMode="auto">
              <a:xfrm flipV="1">
                <a:off x="3644"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729" name="Line 10"/>
              <p:cNvSpPr>
                <a:spLocks noChangeShapeType="1"/>
              </p:cNvSpPr>
              <p:nvPr/>
            </p:nvSpPr>
            <p:spPr bwMode="auto">
              <a:xfrm flipV="1">
                <a:off x="3957"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730" name="Line 11"/>
              <p:cNvSpPr>
                <a:spLocks noChangeShapeType="1"/>
              </p:cNvSpPr>
              <p:nvPr/>
            </p:nvSpPr>
            <p:spPr bwMode="auto">
              <a:xfrm flipV="1">
                <a:off x="4271"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731" name="Line 12"/>
              <p:cNvSpPr>
                <a:spLocks noChangeShapeType="1"/>
              </p:cNvSpPr>
              <p:nvPr/>
            </p:nvSpPr>
            <p:spPr bwMode="auto">
              <a:xfrm flipV="1">
                <a:off x="4572"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732" name="Line 13"/>
              <p:cNvSpPr>
                <a:spLocks noChangeShapeType="1"/>
              </p:cNvSpPr>
              <p:nvPr/>
            </p:nvSpPr>
            <p:spPr bwMode="auto">
              <a:xfrm flipV="1">
                <a:off x="2066"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733" name="Line 14"/>
              <p:cNvSpPr>
                <a:spLocks noChangeShapeType="1"/>
              </p:cNvSpPr>
              <p:nvPr/>
            </p:nvSpPr>
            <p:spPr bwMode="auto">
              <a:xfrm flipV="1">
                <a:off x="4879"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734" name="Line 15"/>
              <p:cNvSpPr>
                <a:spLocks noChangeShapeType="1"/>
              </p:cNvSpPr>
              <p:nvPr/>
            </p:nvSpPr>
            <p:spPr bwMode="auto">
              <a:xfrm flipV="1">
                <a:off x="5184"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4595" name="Line 16"/>
            <p:cNvSpPr>
              <a:spLocks noChangeShapeType="1"/>
            </p:cNvSpPr>
            <p:nvPr/>
          </p:nvSpPr>
          <p:spPr bwMode="auto">
            <a:xfrm rot="5400000" flipV="1">
              <a:off x="2183" y="-710"/>
              <a:ext cx="0" cy="37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596" name="Line 17"/>
            <p:cNvSpPr>
              <a:spLocks noChangeShapeType="1"/>
            </p:cNvSpPr>
            <p:nvPr/>
          </p:nvSpPr>
          <p:spPr bwMode="auto">
            <a:xfrm rot="5400000" flipV="1">
              <a:off x="2183" y="-389"/>
              <a:ext cx="0" cy="37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597" name="Line 18"/>
            <p:cNvSpPr>
              <a:spLocks noChangeShapeType="1"/>
            </p:cNvSpPr>
            <p:nvPr/>
          </p:nvSpPr>
          <p:spPr bwMode="auto">
            <a:xfrm rot="5400000" flipV="1">
              <a:off x="2183" y="-65"/>
              <a:ext cx="0" cy="37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598" name="Line 19"/>
            <p:cNvSpPr>
              <a:spLocks noChangeShapeType="1"/>
            </p:cNvSpPr>
            <p:nvPr/>
          </p:nvSpPr>
          <p:spPr bwMode="auto">
            <a:xfrm rot="5400000" flipV="1">
              <a:off x="2183" y="257"/>
              <a:ext cx="0" cy="37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599" name="Line 20"/>
            <p:cNvSpPr>
              <a:spLocks noChangeShapeType="1"/>
            </p:cNvSpPr>
            <p:nvPr/>
          </p:nvSpPr>
          <p:spPr bwMode="auto">
            <a:xfrm rot="5400000" flipV="1">
              <a:off x="2183" y="581"/>
              <a:ext cx="0" cy="37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600" name="Line 21"/>
            <p:cNvSpPr>
              <a:spLocks noChangeShapeType="1"/>
            </p:cNvSpPr>
            <p:nvPr/>
          </p:nvSpPr>
          <p:spPr bwMode="auto">
            <a:xfrm rot="5400000" flipV="1">
              <a:off x="2183" y="901"/>
              <a:ext cx="0" cy="37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601" name="Oval 22"/>
            <p:cNvSpPr>
              <a:spLocks noChangeArrowheads="1"/>
            </p:cNvSpPr>
            <p:nvPr/>
          </p:nvSpPr>
          <p:spPr bwMode="auto">
            <a:xfrm>
              <a:off x="1063" y="1982"/>
              <a:ext cx="270"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02" name="Oval 23"/>
            <p:cNvSpPr>
              <a:spLocks noChangeArrowheads="1"/>
            </p:cNvSpPr>
            <p:nvPr/>
          </p:nvSpPr>
          <p:spPr bwMode="auto">
            <a:xfrm>
              <a:off x="1399" y="1982"/>
              <a:ext cx="271"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03" name="Oval 24"/>
            <p:cNvSpPr>
              <a:spLocks noChangeArrowheads="1"/>
            </p:cNvSpPr>
            <p:nvPr/>
          </p:nvSpPr>
          <p:spPr bwMode="auto">
            <a:xfrm>
              <a:off x="3001" y="1975"/>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04" name="Oval 25"/>
            <p:cNvSpPr>
              <a:spLocks noChangeArrowheads="1"/>
            </p:cNvSpPr>
            <p:nvPr/>
          </p:nvSpPr>
          <p:spPr bwMode="auto">
            <a:xfrm>
              <a:off x="740" y="1981"/>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05" name="Oval 26"/>
            <p:cNvSpPr>
              <a:spLocks noChangeArrowheads="1"/>
            </p:cNvSpPr>
            <p:nvPr/>
          </p:nvSpPr>
          <p:spPr bwMode="auto">
            <a:xfrm>
              <a:off x="1709" y="1982"/>
              <a:ext cx="270"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06" name="Oval 27"/>
            <p:cNvSpPr>
              <a:spLocks noChangeArrowheads="1"/>
            </p:cNvSpPr>
            <p:nvPr/>
          </p:nvSpPr>
          <p:spPr bwMode="auto">
            <a:xfrm>
              <a:off x="2045" y="1981"/>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07" name="Oval 28"/>
            <p:cNvSpPr>
              <a:spLocks noChangeArrowheads="1"/>
            </p:cNvSpPr>
            <p:nvPr/>
          </p:nvSpPr>
          <p:spPr bwMode="auto">
            <a:xfrm>
              <a:off x="2369" y="1981"/>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08" name="Oval 29"/>
            <p:cNvSpPr>
              <a:spLocks noChangeArrowheads="1"/>
            </p:cNvSpPr>
            <p:nvPr/>
          </p:nvSpPr>
          <p:spPr bwMode="auto">
            <a:xfrm>
              <a:off x="2692" y="1981"/>
              <a:ext cx="269"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09" name="Oval 30"/>
            <p:cNvSpPr>
              <a:spLocks noChangeArrowheads="1"/>
            </p:cNvSpPr>
            <p:nvPr/>
          </p:nvSpPr>
          <p:spPr bwMode="auto">
            <a:xfrm>
              <a:off x="1065" y="1663"/>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10" name="Oval 31"/>
            <p:cNvSpPr>
              <a:spLocks noChangeArrowheads="1"/>
            </p:cNvSpPr>
            <p:nvPr/>
          </p:nvSpPr>
          <p:spPr bwMode="auto">
            <a:xfrm>
              <a:off x="1400" y="1663"/>
              <a:ext cx="271"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11" name="Oval 32"/>
            <p:cNvSpPr>
              <a:spLocks noChangeArrowheads="1"/>
            </p:cNvSpPr>
            <p:nvPr/>
          </p:nvSpPr>
          <p:spPr bwMode="auto">
            <a:xfrm>
              <a:off x="3003" y="1654"/>
              <a:ext cx="269"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12" name="Oval 33"/>
            <p:cNvSpPr>
              <a:spLocks noChangeArrowheads="1"/>
            </p:cNvSpPr>
            <p:nvPr/>
          </p:nvSpPr>
          <p:spPr bwMode="auto">
            <a:xfrm>
              <a:off x="741" y="166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13" name="Oval 34"/>
            <p:cNvSpPr>
              <a:spLocks noChangeArrowheads="1"/>
            </p:cNvSpPr>
            <p:nvPr/>
          </p:nvSpPr>
          <p:spPr bwMode="auto">
            <a:xfrm>
              <a:off x="1710" y="1663"/>
              <a:ext cx="271"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14" name="Oval 35"/>
            <p:cNvSpPr>
              <a:spLocks noChangeArrowheads="1"/>
            </p:cNvSpPr>
            <p:nvPr/>
          </p:nvSpPr>
          <p:spPr bwMode="auto">
            <a:xfrm>
              <a:off x="2047" y="1661"/>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15" name="Oval 36"/>
            <p:cNvSpPr>
              <a:spLocks noChangeArrowheads="1"/>
            </p:cNvSpPr>
            <p:nvPr/>
          </p:nvSpPr>
          <p:spPr bwMode="auto">
            <a:xfrm>
              <a:off x="2369" y="1661"/>
              <a:ext cx="271"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16" name="Oval 37"/>
            <p:cNvSpPr>
              <a:spLocks noChangeArrowheads="1"/>
            </p:cNvSpPr>
            <p:nvPr/>
          </p:nvSpPr>
          <p:spPr bwMode="auto">
            <a:xfrm>
              <a:off x="2693" y="166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17" name="Oval 38"/>
            <p:cNvSpPr>
              <a:spLocks noChangeArrowheads="1"/>
            </p:cNvSpPr>
            <p:nvPr/>
          </p:nvSpPr>
          <p:spPr bwMode="auto">
            <a:xfrm>
              <a:off x="1063" y="1343"/>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18" name="Oval 39"/>
            <p:cNvSpPr>
              <a:spLocks noChangeArrowheads="1"/>
            </p:cNvSpPr>
            <p:nvPr/>
          </p:nvSpPr>
          <p:spPr bwMode="auto">
            <a:xfrm>
              <a:off x="1399" y="1343"/>
              <a:ext cx="271"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19" name="Oval 40"/>
            <p:cNvSpPr>
              <a:spLocks noChangeArrowheads="1"/>
            </p:cNvSpPr>
            <p:nvPr/>
          </p:nvSpPr>
          <p:spPr bwMode="auto">
            <a:xfrm>
              <a:off x="3001" y="1334"/>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20" name="Oval 41"/>
            <p:cNvSpPr>
              <a:spLocks noChangeArrowheads="1"/>
            </p:cNvSpPr>
            <p:nvPr/>
          </p:nvSpPr>
          <p:spPr bwMode="auto">
            <a:xfrm>
              <a:off x="740" y="134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21" name="Oval 42"/>
            <p:cNvSpPr>
              <a:spLocks noChangeArrowheads="1"/>
            </p:cNvSpPr>
            <p:nvPr/>
          </p:nvSpPr>
          <p:spPr bwMode="auto">
            <a:xfrm>
              <a:off x="1709" y="1343"/>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22" name="Oval 43"/>
            <p:cNvSpPr>
              <a:spLocks noChangeArrowheads="1"/>
            </p:cNvSpPr>
            <p:nvPr/>
          </p:nvSpPr>
          <p:spPr bwMode="auto">
            <a:xfrm>
              <a:off x="2045" y="134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23" name="Oval 44"/>
            <p:cNvSpPr>
              <a:spLocks noChangeArrowheads="1"/>
            </p:cNvSpPr>
            <p:nvPr/>
          </p:nvSpPr>
          <p:spPr bwMode="auto">
            <a:xfrm>
              <a:off x="2369" y="134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24" name="Oval 45"/>
            <p:cNvSpPr>
              <a:spLocks noChangeArrowheads="1"/>
            </p:cNvSpPr>
            <p:nvPr/>
          </p:nvSpPr>
          <p:spPr bwMode="auto">
            <a:xfrm>
              <a:off x="2692" y="1341"/>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25" name="Oval 46"/>
            <p:cNvSpPr>
              <a:spLocks noChangeArrowheads="1"/>
            </p:cNvSpPr>
            <p:nvPr/>
          </p:nvSpPr>
          <p:spPr bwMode="auto">
            <a:xfrm>
              <a:off x="1065" y="1022"/>
              <a:ext cx="269"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26" name="Oval 47"/>
            <p:cNvSpPr>
              <a:spLocks noChangeArrowheads="1"/>
            </p:cNvSpPr>
            <p:nvPr/>
          </p:nvSpPr>
          <p:spPr bwMode="auto">
            <a:xfrm>
              <a:off x="1400" y="1022"/>
              <a:ext cx="271"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27" name="Oval 48"/>
            <p:cNvSpPr>
              <a:spLocks noChangeArrowheads="1"/>
            </p:cNvSpPr>
            <p:nvPr/>
          </p:nvSpPr>
          <p:spPr bwMode="auto">
            <a:xfrm>
              <a:off x="3003" y="1013"/>
              <a:ext cx="269"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28" name="Oval 49"/>
            <p:cNvSpPr>
              <a:spLocks noChangeArrowheads="1"/>
            </p:cNvSpPr>
            <p:nvPr/>
          </p:nvSpPr>
          <p:spPr bwMode="auto">
            <a:xfrm>
              <a:off x="741" y="1020"/>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29" name="Oval 50"/>
            <p:cNvSpPr>
              <a:spLocks noChangeArrowheads="1"/>
            </p:cNvSpPr>
            <p:nvPr/>
          </p:nvSpPr>
          <p:spPr bwMode="auto">
            <a:xfrm>
              <a:off x="1710" y="1022"/>
              <a:ext cx="271"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30" name="Oval 51"/>
            <p:cNvSpPr>
              <a:spLocks noChangeArrowheads="1"/>
            </p:cNvSpPr>
            <p:nvPr/>
          </p:nvSpPr>
          <p:spPr bwMode="auto">
            <a:xfrm>
              <a:off x="2047" y="1020"/>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31" name="Oval 52"/>
            <p:cNvSpPr>
              <a:spLocks noChangeArrowheads="1"/>
            </p:cNvSpPr>
            <p:nvPr/>
          </p:nvSpPr>
          <p:spPr bwMode="auto">
            <a:xfrm>
              <a:off x="2369" y="1020"/>
              <a:ext cx="271"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32" name="Oval 53"/>
            <p:cNvSpPr>
              <a:spLocks noChangeArrowheads="1"/>
            </p:cNvSpPr>
            <p:nvPr/>
          </p:nvSpPr>
          <p:spPr bwMode="auto">
            <a:xfrm>
              <a:off x="2693" y="1020"/>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33" name="Oval 54"/>
            <p:cNvSpPr>
              <a:spLocks noChangeArrowheads="1"/>
            </p:cNvSpPr>
            <p:nvPr/>
          </p:nvSpPr>
          <p:spPr bwMode="auto">
            <a:xfrm>
              <a:off x="1063" y="2632"/>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34" name="Oval 55"/>
            <p:cNvSpPr>
              <a:spLocks noChangeArrowheads="1"/>
            </p:cNvSpPr>
            <p:nvPr/>
          </p:nvSpPr>
          <p:spPr bwMode="auto">
            <a:xfrm>
              <a:off x="1399" y="2632"/>
              <a:ext cx="271"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35" name="Oval 56"/>
            <p:cNvSpPr>
              <a:spLocks noChangeArrowheads="1"/>
            </p:cNvSpPr>
            <p:nvPr/>
          </p:nvSpPr>
          <p:spPr bwMode="auto">
            <a:xfrm>
              <a:off x="3001" y="2623"/>
              <a:ext cx="270"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36" name="Oval 57"/>
            <p:cNvSpPr>
              <a:spLocks noChangeArrowheads="1"/>
            </p:cNvSpPr>
            <p:nvPr/>
          </p:nvSpPr>
          <p:spPr bwMode="auto">
            <a:xfrm>
              <a:off x="740" y="263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37" name="Oval 58"/>
            <p:cNvSpPr>
              <a:spLocks noChangeArrowheads="1"/>
            </p:cNvSpPr>
            <p:nvPr/>
          </p:nvSpPr>
          <p:spPr bwMode="auto">
            <a:xfrm>
              <a:off x="1709" y="2632"/>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38" name="Oval 59"/>
            <p:cNvSpPr>
              <a:spLocks noChangeArrowheads="1"/>
            </p:cNvSpPr>
            <p:nvPr/>
          </p:nvSpPr>
          <p:spPr bwMode="auto">
            <a:xfrm>
              <a:off x="2045" y="263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39" name="Oval 60"/>
            <p:cNvSpPr>
              <a:spLocks noChangeArrowheads="1"/>
            </p:cNvSpPr>
            <p:nvPr/>
          </p:nvSpPr>
          <p:spPr bwMode="auto">
            <a:xfrm>
              <a:off x="2369" y="263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40" name="Oval 61"/>
            <p:cNvSpPr>
              <a:spLocks noChangeArrowheads="1"/>
            </p:cNvSpPr>
            <p:nvPr/>
          </p:nvSpPr>
          <p:spPr bwMode="auto">
            <a:xfrm>
              <a:off x="2692" y="2631"/>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41" name="Oval 62"/>
            <p:cNvSpPr>
              <a:spLocks noChangeArrowheads="1"/>
            </p:cNvSpPr>
            <p:nvPr/>
          </p:nvSpPr>
          <p:spPr bwMode="auto">
            <a:xfrm>
              <a:off x="1063" y="2312"/>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42" name="Oval 63"/>
            <p:cNvSpPr>
              <a:spLocks noChangeArrowheads="1"/>
            </p:cNvSpPr>
            <p:nvPr/>
          </p:nvSpPr>
          <p:spPr bwMode="auto">
            <a:xfrm>
              <a:off x="1399" y="2312"/>
              <a:ext cx="271"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43" name="Oval 64"/>
            <p:cNvSpPr>
              <a:spLocks noChangeArrowheads="1"/>
            </p:cNvSpPr>
            <p:nvPr/>
          </p:nvSpPr>
          <p:spPr bwMode="auto">
            <a:xfrm>
              <a:off x="3001" y="2303"/>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44" name="Oval 65"/>
            <p:cNvSpPr>
              <a:spLocks noChangeArrowheads="1"/>
            </p:cNvSpPr>
            <p:nvPr/>
          </p:nvSpPr>
          <p:spPr bwMode="auto">
            <a:xfrm>
              <a:off x="740" y="2311"/>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45" name="Oval 66"/>
            <p:cNvSpPr>
              <a:spLocks noChangeArrowheads="1"/>
            </p:cNvSpPr>
            <p:nvPr/>
          </p:nvSpPr>
          <p:spPr bwMode="auto">
            <a:xfrm>
              <a:off x="1709" y="2312"/>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46" name="Oval 67"/>
            <p:cNvSpPr>
              <a:spLocks noChangeArrowheads="1"/>
            </p:cNvSpPr>
            <p:nvPr/>
          </p:nvSpPr>
          <p:spPr bwMode="auto">
            <a:xfrm>
              <a:off x="2045" y="2311"/>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47" name="Oval 68"/>
            <p:cNvSpPr>
              <a:spLocks noChangeArrowheads="1"/>
            </p:cNvSpPr>
            <p:nvPr/>
          </p:nvSpPr>
          <p:spPr bwMode="auto">
            <a:xfrm>
              <a:off x="2369" y="2311"/>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48" name="Oval 69"/>
            <p:cNvSpPr>
              <a:spLocks noChangeArrowheads="1"/>
            </p:cNvSpPr>
            <p:nvPr/>
          </p:nvSpPr>
          <p:spPr bwMode="auto">
            <a:xfrm>
              <a:off x="2692" y="2311"/>
              <a:ext cx="269"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49" name="Oval 70"/>
            <p:cNvSpPr>
              <a:spLocks noChangeArrowheads="1"/>
            </p:cNvSpPr>
            <p:nvPr/>
          </p:nvSpPr>
          <p:spPr bwMode="auto">
            <a:xfrm>
              <a:off x="421" y="1973"/>
              <a:ext cx="269"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50" name="Oval 71"/>
            <p:cNvSpPr>
              <a:spLocks noChangeArrowheads="1"/>
            </p:cNvSpPr>
            <p:nvPr/>
          </p:nvSpPr>
          <p:spPr bwMode="auto">
            <a:xfrm>
              <a:off x="422" y="1652"/>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51" name="Oval 72"/>
            <p:cNvSpPr>
              <a:spLocks noChangeArrowheads="1"/>
            </p:cNvSpPr>
            <p:nvPr/>
          </p:nvSpPr>
          <p:spPr bwMode="auto">
            <a:xfrm>
              <a:off x="421" y="1331"/>
              <a:ext cx="269"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52" name="Oval 73"/>
            <p:cNvSpPr>
              <a:spLocks noChangeArrowheads="1"/>
            </p:cNvSpPr>
            <p:nvPr/>
          </p:nvSpPr>
          <p:spPr bwMode="auto">
            <a:xfrm>
              <a:off x="422" y="1011"/>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53" name="Oval 74"/>
            <p:cNvSpPr>
              <a:spLocks noChangeArrowheads="1"/>
            </p:cNvSpPr>
            <p:nvPr/>
          </p:nvSpPr>
          <p:spPr bwMode="auto">
            <a:xfrm>
              <a:off x="421" y="2621"/>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54" name="Oval 75"/>
            <p:cNvSpPr>
              <a:spLocks noChangeArrowheads="1"/>
            </p:cNvSpPr>
            <p:nvPr/>
          </p:nvSpPr>
          <p:spPr bwMode="auto">
            <a:xfrm>
              <a:off x="421" y="2301"/>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55" name="Oval 76"/>
            <p:cNvSpPr>
              <a:spLocks noChangeArrowheads="1"/>
            </p:cNvSpPr>
            <p:nvPr/>
          </p:nvSpPr>
          <p:spPr bwMode="auto">
            <a:xfrm>
              <a:off x="3318" y="1983"/>
              <a:ext cx="269"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56" name="Oval 77"/>
            <p:cNvSpPr>
              <a:spLocks noChangeArrowheads="1"/>
            </p:cNvSpPr>
            <p:nvPr/>
          </p:nvSpPr>
          <p:spPr bwMode="auto">
            <a:xfrm>
              <a:off x="3319" y="1664"/>
              <a:ext cx="268"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57" name="Oval 78"/>
            <p:cNvSpPr>
              <a:spLocks noChangeArrowheads="1"/>
            </p:cNvSpPr>
            <p:nvPr/>
          </p:nvSpPr>
          <p:spPr bwMode="auto">
            <a:xfrm>
              <a:off x="3318" y="1343"/>
              <a:ext cx="269"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58" name="Oval 79"/>
            <p:cNvSpPr>
              <a:spLocks noChangeArrowheads="1"/>
            </p:cNvSpPr>
            <p:nvPr/>
          </p:nvSpPr>
          <p:spPr bwMode="auto">
            <a:xfrm>
              <a:off x="3319" y="1023"/>
              <a:ext cx="268"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59" name="Oval 80"/>
            <p:cNvSpPr>
              <a:spLocks noChangeArrowheads="1"/>
            </p:cNvSpPr>
            <p:nvPr/>
          </p:nvSpPr>
          <p:spPr bwMode="auto">
            <a:xfrm>
              <a:off x="3318" y="2634"/>
              <a:ext cx="269"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60" name="Oval 81"/>
            <p:cNvSpPr>
              <a:spLocks noChangeArrowheads="1"/>
            </p:cNvSpPr>
            <p:nvPr/>
          </p:nvSpPr>
          <p:spPr bwMode="auto">
            <a:xfrm>
              <a:off x="3318" y="2313"/>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61" name="Oval 82"/>
            <p:cNvSpPr>
              <a:spLocks noChangeArrowheads="1"/>
            </p:cNvSpPr>
            <p:nvPr/>
          </p:nvSpPr>
          <p:spPr bwMode="auto">
            <a:xfrm>
              <a:off x="3631" y="1990"/>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62" name="Oval 83"/>
            <p:cNvSpPr>
              <a:spLocks noChangeArrowheads="1"/>
            </p:cNvSpPr>
            <p:nvPr/>
          </p:nvSpPr>
          <p:spPr bwMode="auto">
            <a:xfrm>
              <a:off x="3632" y="1669"/>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63" name="Oval 84"/>
            <p:cNvSpPr>
              <a:spLocks noChangeArrowheads="1"/>
            </p:cNvSpPr>
            <p:nvPr/>
          </p:nvSpPr>
          <p:spPr bwMode="auto">
            <a:xfrm>
              <a:off x="3631" y="1348"/>
              <a:ext cx="270"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64" name="Oval 85"/>
            <p:cNvSpPr>
              <a:spLocks noChangeArrowheads="1"/>
            </p:cNvSpPr>
            <p:nvPr/>
          </p:nvSpPr>
          <p:spPr bwMode="auto">
            <a:xfrm>
              <a:off x="3632" y="1028"/>
              <a:ext cx="270" cy="270"/>
            </a:xfrm>
            <a:prstGeom prst="ellipse">
              <a:avLst/>
            </a:prstGeom>
            <a:solidFill>
              <a:srgbClr val="000080"/>
            </a:solidFill>
            <a:ln w="381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65" name="Oval 86"/>
            <p:cNvSpPr>
              <a:spLocks noChangeArrowheads="1"/>
            </p:cNvSpPr>
            <p:nvPr/>
          </p:nvSpPr>
          <p:spPr bwMode="auto">
            <a:xfrm>
              <a:off x="3631" y="2639"/>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66" name="Oval 87"/>
            <p:cNvSpPr>
              <a:spLocks noChangeArrowheads="1"/>
            </p:cNvSpPr>
            <p:nvPr/>
          </p:nvSpPr>
          <p:spPr bwMode="auto">
            <a:xfrm>
              <a:off x="3631" y="2318"/>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67" name="Line 88"/>
            <p:cNvSpPr>
              <a:spLocks noChangeShapeType="1"/>
            </p:cNvSpPr>
            <p:nvPr/>
          </p:nvSpPr>
          <p:spPr bwMode="auto">
            <a:xfrm rot="5400000" flipV="1">
              <a:off x="2172" y="1228"/>
              <a:ext cx="0" cy="372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668" name="Line 89"/>
            <p:cNvSpPr>
              <a:spLocks noChangeShapeType="1"/>
            </p:cNvSpPr>
            <p:nvPr/>
          </p:nvSpPr>
          <p:spPr bwMode="auto">
            <a:xfrm rot="5400000" flipV="1">
              <a:off x="2172" y="1553"/>
              <a:ext cx="0" cy="372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669" name="Line 90"/>
            <p:cNvSpPr>
              <a:spLocks noChangeShapeType="1"/>
            </p:cNvSpPr>
            <p:nvPr/>
          </p:nvSpPr>
          <p:spPr bwMode="auto">
            <a:xfrm rot="5400000" flipV="1">
              <a:off x="2172" y="1872"/>
              <a:ext cx="0" cy="372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670" name="Oval 91"/>
            <p:cNvSpPr>
              <a:spLocks noChangeArrowheads="1"/>
            </p:cNvSpPr>
            <p:nvPr/>
          </p:nvSpPr>
          <p:spPr bwMode="auto">
            <a:xfrm>
              <a:off x="1063" y="2954"/>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71" name="Oval 92"/>
            <p:cNvSpPr>
              <a:spLocks noChangeArrowheads="1"/>
            </p:cNvSpPr>
            <p:nvPr/>
          </p:nvSpPr>
          <p:spPr bwMode="auto">
            <a:xfrm>
              <a:off x="1399" y="2954"/>
              <a:ext cx="271"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72" name="Oval 93"/>
            <p:cNvSpPr>
              <a:spLocks noChangeArrowheads="1"/>
            </p:cNvSpPr>
            <p:nvPr/>
          </p:nvSpPr>
          <p:spPr bwMode="auto">
            <a:xfrm>
              <a:off x="3001" y="2946"/>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73" name="Oval 94"/>
            <p:cNvSpPr>
              <a:spLocks noChangeArrowheads="1"/>
            </p:cNvSpPr>
            <p:nvPr/>
          </p:nvSpPr>
          <p:spPr bwMode="auto">
            <a:xfrm>
              <a:off x="740" y="2951"/>
              <a:ext cx="270"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74" name="Oval 95"/>
            <p:cNvSpPr>
              <a:spLocks noChangeArrowheads="1"/>
            </p:cNvSpPr>
            <p:nvPr/>
          </p:nvSpPr>
          <p:spPr bwMode="auto">
            <a:xfrm>
              <a:off x="1709" y="2954"/>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75" name="Oval 96"/>
            <p:cNvSpPr>
              <a:spLocks noChangeArrowheads="1"/>
            </p:cNvSpPr>
            <p:nvPr/>
          </p:nvSpPr>
          <p:spPr bwMode="auto">
            <a:xfrm>
              <a:off x="2045" y="2951"/>
              <a:ext cx="270"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76" name="Oval 97"/>
            <p:cNvSpPr>
              <a:spLocks noChangeArrowheads="1"/>
            </p:cNvSpPr>
            <p:nvPr/>
          </p:nvSpPr>
          <p:spPr bwMode="auto">
            <a:xfrm>
              <a:off x="2369" y="2951"/>
              <a:ext cx="270"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77" name="Oval 98"/>
            <p:cNvSpPr>
              <a:spLocks noChangeArrowheads="1"/>
            </p:cNvSpPr>
            <p:nvPr/>
          </p:nvSpPr>
          <p:spPr bwMode="auto">
            <a:xfrm>
              <a:off x="2692" y="2951"/>
              <a:ext cx="269"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78" name="Oval 99"/>
            <p:cNvSpPr>
              <a:spLocks noChangeArrowheads="1"/>
            </p:cNvSpPr>
            <p:nvPr/>
          </p:nvSpPr>
          <p:spPr bwMode="auto">
            <a:xfrm>
              <a:off x="1063" y="3603"/>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79" name="Oval 100"/>
            <p:cNvSpPr>
              <a:spLocks noChangeArrowheads="1"/>
            </p:cNvSpPr>
            <p:nvPr/>
          </p:nvSpPr>
          <p:spPr bwMode="auto">
            <a:xfrm>
              <a:off x="1399" y="3603"/>
              <a:ext cx="271"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80" name="Oval 101"/>
            <p:cNvSpPr>
              <a:spLocks noChangeArrowheads="1"/>
            </p:cNvSpPr>
            <p:nvPr/>
          </p:nvSpPr>
          <p:spPr bwMode="auto">
            <a:xfrm>
              <a:off x="3001" y="3594"/>
              <a:ext cx="270"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81" name="Oval 102"/>
            <p:cNvSpPr>
              <a:spLocks noChangeArrowheads="1"/>
            </p:cNvSpPr>
            <p:nvPr/>
          </p:nvSpPr>
          <p:spPr bwMode="auto">
            <a:xfrm>
              <a:off x="740" y="360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82" name="Oval 103"/>
            <p:cNvSpPr>
              <a:spLocks noChangeArrowheads="1"/>
            </p:cNvSpPr>
            <p:nvPr/>
          </p:nvSpPr>
          <p:spPr bwMode="auto">
            <a:xfrm>
              <a:off x="1709" y="3603"/>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83" name="Oval 104"/>
            <p:cNvSpPr>
              <a:spLocks noChangeArrowheads="1"/>
            </p:cNvSpPr>
            <p:nvPr/>
          </p:nvSpPr>
          <p:spPr bwMode="auto">
            <a:xfrm>
              <a:off x="2045" y="360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84" name="Oval 105"/>
            <p:cNvSpPr>
              <a:spLocks noChangeArrowheads="1"/>
            </p:cNvSpPr>
            <p:nvPr/>
          </p:nvSpPr>
          <p:spPr bwMode="auto">
            <a:xfrm>
              <a:off x="2369" y="360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85" name="Oval 106"/>
            <p:cNvSpPr>
              <a:spLocks noChangeArrowheads="1"/>
            </p:cNvSpPr>
            <p:nvPr/>
          </p:nvSpPr>
          <p:spPr bwMode="auto">
            <a:xfrm>
              <a:off x="2692" y="3601"/>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86" name="Oval 107"/>
            <p:cNvSpPr>
              <a:spLocks noChangeArrowheads="1"/>
            </p:cNvSpPr>
            <p:nvPr/>
          </p:nvSpPr>
          <p:spPr bwMode="auto">
            <a:xfrm>
              <a:off x="1063" y="3283"/>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87" name="Oval 108"/>
            <p:cNvSpPr>
              <a:spLocks noChangeArrowheads="1"/>
            </p:cNvSpPr>
            <p:nvPr/>
          </p:nvSpPr>
          <p:spPr bwMode="auto">
            <a:xfrm>
              <a:off x="1399" y="3283"/>
              <a:ext cx="271"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88" name="Oval 109"/>
            <p:cNvSpPr>
              <a:spLocks noChangeArrowheads="1"/>
            </p:cNvSpPr>
            <p:nvPr/>
          </p:nvSpPr>
          <p:spPr bwMode="auto">
            <a:xfrm>
              <a:off x="3001" y="3274"/>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89" name="Oval 110"/>
            <p:cNvSpPr>
              <a:spLocks noChangeArrowheads="1"/>
            </p:cNvSpPr>
            <p:nvPr/>
          </p:nvSpPr>
          <p:spPr bwMode="auto">
            <a:xfrm>
              <a:off x="740" y="328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90" name="Oval 111"/>
            <p:cNvSpPr>
              <a:spLocks noChangeArrowheads="1"/>
            </p:cNvSpPr>
            <p:nvPr/>
          </p:nvSpPr>
          <p:spPr bwMode="auto">
            <a:xfrm>
              <a:off x="1709" y="3283"/>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91" name="Oval 112"/>
            <p:cNvSpPr>
              <a:spLocks noChangeArrowheads="1"/>
            </p:cNvSpPr>
            <p:nvPr/>
          </p:nvSpPr>
          <p:spPr bwMode="auto">
            <a:xfrm>
              <a:off x="2045" y="328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92" name="Oval 113"/>
            <p:cNvSpPr>
              <a:spLocks noChangeArrowheads="1"/>
            </p:cNvSpPr>
            <p:nvPr/>
          </p:nvSpPr>
          <p:spPr bwMode="auto">
            <a:xfrm>
              <a:off x="2369" y="328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93" name="Oval 114"/>
            <p:cNvSpPr>
              <a:spLocks noChangeArrowheads="1"/>
            </p:cNvSpPr>
            <p:nvPr/>
          </p:nvSpPr>
          <p:spPr bwMode="auto">
            <a:xfrm>
              <a:off x="2692" y="3281"/>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94" name="Oval 115"/>
            <p:cNvSpPr>
              <a:spLocks noChangeArrowheads="1"/>
            </p:cNvSpPr>
            <p:nvPr/>
          </p:nvSpPr>
          <p:spPr bwMode="auto">
            <a:xfrm>
              <a:off x="421" y="2943"/>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95" name="Oval 116"/>
            <p:cNvSpPr>
              <a:spLocks noChangeArrowheads="1"/>
            </p:cNvSpPr>
            <p:nvPr/>
          </p:nvSpPr>
          <p:spPr bwMode="auto">
            <a:xfrm>
              <a:off x="421" y="3591"/>
              <a:ext cx="269" cy="271"/>
            </a:xfrm>
            <a:prstGeom prst="ellipse">
              <a:avLst/>
            </a:prstGeom>
            <a:solidFill>
              <a:srgbClr val="000080"/>
            </a:solidFill>
            <a:ln w="381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96" name="Oval 117"/>
            <p:cNvSpPr>
              <a:spLocks noChangeArrowheads="1"/>
            </p:cNvSpPr>
            <p:nvPr/>
          </p:nvSpPr>
          <p:spPr bwMode="auto">
            <a:xfrm>
              <a:off x="421" y="3271"/>
              <a:ext cx="269"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97" name="Oval 118"/>
            <p:cNvSpPr>
              <a:spLocks noChangeArrowheads="1"/>
            </p:cNvSpPr>
            <p:nvPr/>
          </p:nvSpPr>
          <p:spPr bwMode="auto">
            <a:xfrm>
              <a:off x="3318" y="2955"/>
              <a:ext cx="269"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98" name="Oval 119"/>
            <p:cNvSpPr>
              <a:spLocks noChangeArrowheads="1"/>
            </p:cNvSpPr>
            <p:nvPr/>
          </p:nvSpPr>
          <p:spPr bwMode="auto">
            <a:xfrm>
              <a:off x="3318" y="3604"/>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699" name="Oval 120"/>
            <p:cNvSpPr>
              <a:spLocks noChangeArrowheads="1"/>
            </p:cNvSpPr>
            <p:nvPr/>
          </p:nvSpPr>
          <p:spPr bwMode="auto">
            <a:xfrm>
              <a:off x="3318" y="3283"/>
              <a:ext cx="269"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700" name="Oval 121"/>
            <p:cNvSpPr>
              <a:spLocks noChangeArrowheads="1"/>
            </p:cNvSpPr>
            <p:nvPr/>
          </p:nvSpPr>
          <p:spPr bwMode="auto">
            <a:xfrm>
              <a:off x="3631" y="2960"/>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701" name="Oval 122"/>
            <p:cNvSpPr>
              <a:spLocks noChangeArrowheads="1"/>
            </p:cNvSpPr>
            <p:nvPr/>
          </p:nvSpPr>
          <p:spPr bwMode="auto">
            <a:xfrm>
              <a:off x="3631" y="3609"/>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702" name="Oval 123"/>
            <p:cNvSpPr>
              <a:spLocks noChangeArrowheads="1"/>
            </p:cNvSpPr>
            <p:nvPr/>
          </p:nvSpPr>
          <p:spPr bwMode="auto">
            <a:xfrm>
              <a:off x="3631" y="3288"/>
              <a:ext cx="270"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4703" name="Text Box 124"/>
            <p:cNvSpPr txBox="1">
              <a:spLocks noChangeArrowheads="1"/>
            </p:cNvSpPr>
            <p:nvPr/>
          </p:nvSpPr>
          <p:spPr bwMode="auto">
            <a:xfrm>
              <a:off x="50" y="1356"/>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a:t>17</a:t>
              </a:r>
              <a:endParaRPr lang="en-US" altLang="en-US"/>
            </a:p>
          </p:txBody>
        </p:sp>
        <p:sp>
          <p:nvSpPr>
            <p:cNvPr id="24704" name="Text Box 125"/>
            <p:cNvSpPr txBox="1">
              <a:spLocks noChangeArrowheads="1"/>
            </p:cNvSpPr>
            <p:nvPr/>
          </p:nvSpPr>
          <p:spPr bwMode="auto">
            <a:xfrm>
              <a:off x="50" y="1679"/>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a:t>16</a:t>
              </a:r>
              <a:endParaRPr lang="en-US" altLang="en-US"/>
            </a:p>
          </p:txBody>
        </p:sp>
        <p:sp>
          <p:nvSpPr>
            <p:cNvPr id="24705" name="Text Box 126"/>
            <p:cNvSpPr txBox="1">
              <a:spLocks noChangeArrowheads="1"/>
            </p:cNvSpPr>
            <p:nvPr/>
          </p:nvSpPr>
          <p:spPr bwMode="auto">
            <a:xfrm>
              <a:off x="50" y="2002"/>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a:t>15</a:t>
              </a:r>
              <a:endParaRPr lang="en-US" altLang="en-US"/>
            </a:p>
          </p:txBody>
        </p:sp>
        <p:sp>
          <p:nvSpPr>
            <p:cNvPr id="24706" name="Text Box 127"/>
            <p:cNvSpPr txBox="1">
              <a:spLocks noChangeArrowheads="1"/>
            </p:cNvSpPr>
            <p:nvPr/>
          </p:nvSpPr>
          <p:spPr bwMode="auto">
            <a:xfrm>
              <a:off x="50" y="2324"/>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a:t>14</a:t>
              </a:r>
              <a:endParaRPr lang="en-US" altLang="en-US"/>
            </a:p>
          </p:txBody>
        </p:sp>
        <p:sp>
          <p:nvSpPr>
            <p:cNvPr id="24707" name="Text Box 128"/>
            <p:cNvSpPr txBox="1">
              <a:spLocks noChangeArrowheads="1"/>
            </p:cNvSpPr>
            <p:nvPr/>
          </p:nvSpPr>
          <p:spPr bwMode="auto">
            <a:xfrm>
              <a:off x="50" y="2647"/>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a:t>13</a:t>
              </a:r>
              <a:endParaRPr lang="en-US" altLang="en-US"/>
            </a:p>
          </p:txBody>
        </p:sp>
        <p:sp>
          <p:nvSpPr>
            <p:cNvPr id="24708" name="Text Box 129"/>
            <p:cNvSpPr txBox="1">
              <a:spLocks noChangeArrowheads="1"/>
            </p:cNvSpPr>
            <p:nvPr/>
          </p:nvSpPr>
          <p:spPr bwMode="auto">
            <a:xfrm>
              <a:off x="50" y="2968"/>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a:t>12</a:t>
              </a:r>
              <a:endParaRPr lang="en-US" altLang="en-US"/>
            </a:p>
          </p:txBody>
        </p:sp>
        <p:sp>
          <p:nvSpPr>
            <p:cNvPr id="24709" name="Text Box 130"/>
            <p:cNvSpPr txBox="1">
              <a:spLocks noChangeArrowheads="1"/>
            </p:cNvSpPr>
            <p:nvPr/>
          </p:nvSpPr>
          <p:spPr bwMode="auto">
            <a:xfrm>
              <a:off x="57" y="3292"/>
              <a:ext cx="30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a:t>11</a:t>
              </a:r>
              <a:endParaRPr lang="en-US" altLang="en-US"/>
            </a:p>
          </p:txBody>
        </p:sp>
        <p:sp>
          <p:nvSpPr>
            <p:cNvPr id="24710" name="Text Box 131"/>
            <p:cNvSpPr txBox="1">
              <a:spLocks noChangeArrowheads="1"/>
            </p:cNvSpPr>
            <p:nvPr/>
          </p:nvSpPr>
          <p:spPr bwMode="auto">
            <a:xfrm>
              <a:off x="50" y="3615"/>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a:t>10</a:t>
              </a:r>
              <a:endParaRPr lang="en-US" altLang="en-US"/>
            </a:p>
          </p:txBody>
        </p:sp>
        <p:sp>
          <p:nvSpPr>
            <p:cNvPr id="24711" name="Text Box 132"/>
            <p:cNvSpPr txBox="1">
              <a:spLocks noChangeArrowheads="1"/>
            </p:cNvSpPr>
            <p:nvPr/>
          </p:nvSpPr>
          <p:spPr bwMode="auto">
            <a:xfrm>
              <a:off x="50" y="1034"/>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a:t>18</a:t>
              </a:r>
              <a:endParaRPr lang="en-US" altLang="en-US"/>
            </a:p>
          </p:txBody>
        </p:sp>
        <p:sp>
          <p:nvSpPr>
            <p:cNvPr id="24712" name="Text Box 133"/>
            <p:cNvSpPr txBox="1">
              <a:spLocks noChangeArrowheads="1"/>
            </p:cNvSpPr>
            <p:nvPr/>
          </p:nvSpPr>
          <p:spPr bwMode="auto">
            <a:xfrm>
              <a:off x="3291" y="3980"/>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a:t>29</a:t>
              </a:r>
              <a:endParaRPr lang="en-US" altLang="en-US"/>
            </a:p>
          </p:txBody>
        </p:sp>
        <p:sp>
          <p:nvSpPr>
            <p:cNvPr id="24713" name="Text Box 134"/>
            <p:cNvSpPr txBox="1">
              <a:spLocks noChangeArrowheads="1"/>
            </p:cNvSpPr>
            <p:nvPr/>
          </p:nvSpPr>
          <p:spPr bwMode="auto">
            <a:xfrm>
              <a:off x="2667" y="3980"/>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a:t>27</a:t>
              </a:r>
              <a:endParaRPr lang="en-US" altLang="en-US"/>
            </a:p>
          </p:txBody>
        </p:sp>
        <p:sp>
          <p:nvSpPr>
            <p:cNvPr id="24714" name="Text Box 135"/>
            <p:cNvSpPr txBox="1">
              <a:spLocks noChangeArrowheads="1"/>
            </p:cNvSpPr>
            <p:nvPr/>
          </p:nvSpPr>
          <p:spPr bwMode="auto">
            <a:xfrm>
              <a:off x="2343" y="3980"/>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a:t>26</a:t>
              </a:r>
              <a:endParaRPr lang="en-US" altLang="en-US"/>
            </a:p>
          </p:txBody>
        </p:sp>
        <p:sp>
          <p:nvSpPr>
            <p:cNvPr id="24715" name="Text Box 136"/>
            <p:cNvSpPr txBox="1">
              <a:spLocks noChangeArrowheads="1"/>
            </p:cNvSpPr>
            <p:nvPr/>
          </p:nvSpPr>
          <p:spPr bwMode="auto">
            <a:xfrm>
              <a:off x="2019" y="3980"/>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a:t>25</a:t>
              </a:r>
              <a:endParaRPr lang="en-US" altLang="en-US"/>
            </a:p>
          </p:txBody>
        </p:sp>
        <p:sp>
          <p:nvSpPr>
            <p:cNvPr id="24716" name="Text Box 137"/>
            <p:cNvSpPr txBox="1">
              <a:spLocks noChangeArrowheads="1"/>
            </p:cNvSpPr>
            <p:nvPr/>
          </p:nvSpPr>
          <p:spPr bwMode="auto">
            <a:xfrm>
              <a:off x="1680" y="3980"/>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a:t>24</a:t>
              </a:r>
              <a:endParaRPr lang="en-US" altLang="en-US"/>
            </a:p>
          </p:txBody>
        </p:sp>
        <p:sp>
          <p:nvSpPr>
            <p:cNvPr id="24717" name="Text Box 138"/>
            <p:cNvSpPr txBox="1">
              <a:spLocks noChangeArrowheads="1"/>
            </p:cNvSpPr>
            <p:nvPr/>
          </p:nvSpPr>
          <p:spPr bwMode="auto">
            <a:xfrm>
              <a:off x="1380" y="3980"/>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a:t>23</a:t>
              </a:r>
              <a:endParaRPr lang="en-US" altLang="en-US"/>
            </a:p>
          </p:txBody>
        </p:sp>
        <p:sp>
          <p:nvSpPr>
            <p:cNvPr id="24718" name="Text Box 139"/>
            <p:cNvSpPr txBox="1">
              <a:spLocks noChangeArrowheads="1"/>
            </p:cNvSpPr>
            <p:nvPr/>
          </p:nvSpPr>
          <p:spPr bwMode="auto">
            <a:xfrm>
              <a:off x="1041" y="3980"/>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a:t>22</a:t>
              </a:r>
              <a:endParaRPr lang="en-US" altLang="en-US"/>
            </a:p>
          </p:txBody>
        </p:sp>
        <p:sp>
          <p:nvSpPr>
            <p:cNvPr id="24719" name="Text Box 140"/>
            <p:cNvSpPr txBox="1">
              <a:spLocks noChangeArrowheads="1"/>
            </p:cNvSpPr>
            <p:nvPr/>
          </p:nvSpPr>
          <p:spPr bwMode="auto">
            <a:xfrm>
              <a:off x="708" y="3980"/>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a:t>21</a:t>
              </a:r>
              <a:endParaRPr lang="en-US" altLang="en-US"/>
            </a:p>
          </p:txBody>
        </p:sp>
        <p:sp>
          <p:nvSpPr>
            <p:cNvPr id="24720" name="Text Box 141"/>
            <p:cNvSpPr txBox="1">
              <a:spLocks noChangeArrowheads="1"/>
            </p:cNvSpPr>
            <p:nvPr/>
          </p:nvSpPr>
          <p:spPr bwMode="auto">
            <a:xfrm>
              <a:off x="392" y="3980"/>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a:t>20</a:t>
              </a:r>
              <a:endParaRPr lang="en-US" altLang="en-US"/>
            </a:p>
          </p:txBody>
        </p:sp>
        <p:sp>
          <p:nvSpPr>
            <p:cNvPr id="24721" name="Text Box 142"/>
            <p:cNvSpPr txBox="1">
              <a:spLocks noChangeArrowheads="1"/>
            </p:cNvSpPr>
            <p:nvPr/>
          </p:nvSpPr>
          <p:spPr bwMode="auto">
            <a:xfrm>
              <a:off x="2974" y="3980"/>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a:t>28</a:t>
              </a:r>
              <a:endParaRPr lang="en-US" altLang="en-US"/>
            </a:p>
          </p:txBody>
        </p:sp>
        <p:sp>
          <p:nvSpPr>
            <p:cNvPr id="24722" name="Text Box 143"/>
            <p:cNvSpPr txBox="1">
              <a:spLocks noChangeArrowheads="1"/>
            </p:cNvSpPr>
            <p:nvPr/>
          </p:nvSpPr>
          <p:spPr bwMode="auto">
            <a:xfrm>
              <a:off x="3604" y="3980"/>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a:t>30</a:t>
              </a:r>
              <a:endParaRPr lang="en-US" altLang="en-US"/>
            </a:p>
          </p:txBody>
        </p:sp>
        <p:sp>
          <p:nvSpPr>
            <p:cNvPr id="24723" name="Line 144"/>
            <p:cNvSpPr>
              <a:spLocks noChangeShapeType="1"/>
            </p:cNvSpPr>
            <p:nvPr/>
          </p:nvSpPr>
          <p:spPr bwMode="auto">
            <a:xfrm flipV="1">
              <a:off x="553" y="1149"/>
              <a:ext cx="3218" cy="2587"/>
            </a:xfrm>
            <a:prstGeom prst="line">
              <a:avLst/>
            </a:prstGeom>
            <a:noFill/>
            <a:ln w="50800">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aphicFrame>
        <p:nvGraphicFramePr>
          <p:cNvPr id="43179" name="Group 171"/>
          <p:cNvGraphicFramePr>
            <a:graphicFrameLocks noGrp="1"/>
          </p:cNvGraphicFramePr>
          <p:nvPr/>
        </p:nvGraphicFramePr>
        <p:xfrm>
          <a:off x="8093075" y="1339850"/>
          <a:ext cx="2459038" cy="5461000"/>
        </p:xfrm>
        <a:graphic>
          <a:graphicData uri="http://schemas.openxmlformats.org/drawingml/2006/table">
            <a:tbl>
              <a:tblPr/>
              <a:tblGrid>
                <a:gridCol w="471488">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812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rPr>
                        <a:t>k</a:t>
                      </a:r>
                      <a:endParaRPr kumimoji="0" lang="en-US" sz="2400" b="0" i="0" u="none" strike="noStrike" cap="none" normalizeH="0" baseline="0">
                        <a:ln>
                          <a:noFill/>
                        </a:ln>
                        <a:solidFill>
                          <a:schemeClr val="tx1"/>
                        </a:solidFill>
                        <a:effectLst/>
                        <a:latin typeface="Arial"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rPr>
                        <a:t>p</a:t>
                      </a:r>
                      <a:r>
                        <a:rPr kumimoji="0" lang="en-IE" sz="2400" b="0" i="0" u="none" strike="noStrike" cap="none" normalizeH="0" baseline="-25000">
                          <a:ln>
                            <a:noFill/>
                          </a:ln>
                          <a:solidFill>
                            <a:schemeClr val="tx1"/>
                          </a:solidFill>
                          <a:effectLst/>
                          <a:latin typeface="Arial" charset="0"/>
                        </a:rPr>
                        <a:t>k</a:t>
                      </a:r>
                      <a:endParaRPr kumimoji="0" lang="en-US" sz="2400" b="0" i="0" u="none" strike="noStrike" cap="none" normalizeH="0" baseline="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000" b="0" i="0" u="none" strike="noStrike" cap="none" normalizeH="0" baseline="0">
                          <a:ln>
                            <a:noFill/>
                          </a:ln>
                          <a:solidFill>
                            <a:schemeClr val="tx1"/>
                          </a:solidFill>
                          <a:effectLst/>
                          <a:latin typeface="Arial" charset="0"/>
                        </a:rPr>
                        <a:t>(x</a:t>
                      </a:r>
                      <a:r>
                        <a:rPr kumimoji="0" lang="en-IE" sz="2000" b="0" i="0" u="none" strike="noStrike" cap="none" normalizeH="0" baseline="-25000">
                          <a:ln>
                            <a:noFill/>
                          </a:ln>
                          <a:solidFill>
                            <a:schemeClr val="tx1"/>
                          </a:solidFill>
                          <a:effectLst/>
                          <a:latin typeface="Arial" charset="0"/>
                        </a:rPr>
                        <a:t>k+1</a:t>
                      </a:r>
                      <a:r>
                        <a:rPr kumimoji="0" lang="en-IE" sz="2000" b="0" i="0" u="none" strike="noStrike" cap="none" normalizeH="0" baseline="0">
                          <a:ln>
                            <a:noFill/>
                          </a:ln>
                          <a:solidFill>
                            <a:schemeClr val="tx1"/>
                          </a:solidFill>
                          <a:effectLst/>
                          <a:latin typeface="Arial" charset="0"/>
                        </a:rPr>
                        <a:t>,y</a:t>
                      </a:r>
                      <a:r>
                        <a:rPr kumimoji="0" lang="en-IE" sz="2000" b="0" i="0" u="none" strike="noStrike" cap="none" normalizeH="0" baseline="-25000">
                          <a:ln>
                            <a:noFill/>
                          </a:ln>
                          <a:solidFill>
                            <a:schemeClr val="tx1"/>
                          </a:solidFill>
                          <a:effectLst/>
                          <a:latin typeface="Arial" charset="0"/>
                        </a:rPr>
                        <a:t>k+1</a:t>
                      </a:r>
                      <a:r>
                        <a:rPr kumimoji="0" lang="en-IE" sz="2000" b="0" i="0" u="none" strike="noStrike" cap="none" normalizeH="0" baseline="0">
                          <a:ln>
                            <a:noFill/>
                          </a:ln>
                          <a:solidFill>
                            <a:schemeClr val="tx1"/>
                          </a:solidFill>
                          <a:effectLst/>
                          <a:latin typeface="Arial" charset="0"/>
                        </a:rPr>
                        <a:t>)</a:t>
                      </a:r>
                      <a:endParaRPr kumimoji="0" lang="en-US" sz="2000" b="0" i="0" u="none" strike="noStrike" cap="none" normalizeH="0" baseline="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16450">
                <a:tc>
                  <a:txBody>
                    <a:bodyPr/>
                    <a:lstStyle/>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2000" b="0" i="0" u="none" strike="noStrike" cap="none" normalizeH="0" baseline="0">
                          <a:ln>
                            <a:noFill/>
                          </a:ln>
                          <a:solidFill>
                            <a:schemeClr val="tx1"/>
                          </a:solidFill>
                          <a:effectLst/>
                          <a:latin typeface="Arial" charset="0"/>
                        </a:rPr>
                        <a:t>0</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2000" b="0" i="0" u="none" strike="noStrike" cap="none" normalizeH="0" baseline="0">
                          <a:ln>
                            <a:noFill/>
                          </a:ln>
                          <a:solidFill>
                            <a:schemeClr val="tx1"/>
                          </a:solidFill>
                          <a:effectLst/>
                          <a:latin typeface="Arial" charset="0"/>
                        </a:rPr>
                        <a:t>1</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2000" b="0" i="0" u="none" strike="noStrike" cap="none" normalizeH="0" baseline="0">
                          <a:ln>
                            <a:noFill/>
                          </a:ln>
                          <a:solidFill>
                            <a:schemeClr val="tx1"/>
                          </a:solidFill>
                          <a:effectLst/>
                          <a:latin typeface="Arial" charset="0"/>
                        </a:rPr>
                        <a:t>2</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2000" b="0" i="0" u="none" strike="noStrike" cap="none" normalizeH="0" baseline="0">
                          <a:ln>
                            <a:noFill/>
                          </a:ln>
                          <a:solidFill>
                            <a:schemeClr val="tx1"/>
                          </a:solidFill>
                          <a:effectLst/>
                          <a:latin typeface="Arial" charset="0"/>
                        </a:rPr>
                        <a:t>3</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2000" b="0" i="0" u="none" strike="noStrike" cap="none" normalizeH="0" baseline="0">
                          <a:ln>
                            <a:noFill/>
                          </a:ln>
                          <a:solidFill>
                            <a:schemeClr val="tx1"/>
                          </a:solidFill>
                          <a:effectLst/>
                          <a:latin typeface="Arial" charset="0"/>
                        </a:rPr>
                        <a:t>4</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2000" b="0" i="0" u="none" strike="noStrike" cap="none" normalizeH="0" baseline="0">
                          <a:ln>
                            <a:noFill/>
                          </a:ln>
                          <a:solidFill>
                            <a:schemeClr val="tx1"/>
                          </a:solidFill>
                          <a:effectLst/>
                          <a:latin typeface="Arial" charset="0"/>
                        </a:rPr>
                        <a:t>5</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2000" b="0" i="0" u="none" strike="noStrike" cap="none" normalizeH="0" baseline="0">
                          <a:ln>
                            <a:noFill/>
                          </a:ln>
                          <a:solidFill>
                            <a:schemeClr val="tx1"/>
                          </a:solidFill>
                          <a:effectLst/>
                          <a:latin typeface="Arial" charset="0"/>
                        </a:rPr>
                        <a:t>6</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2000" b="0" i="0" u="none" strike="noStrike" cap="none" normalizeH="0" baseline="0">
                          <a:ln>
                            <a:noFill/>
                          </a:ln>
                          <a:solidFill>
                            <a:schemeClr val="tx1"/>
                          </a:solidFill>
                          <a:effectLst/>
                          <a:latin typeface="Arial" charset="0"/>
                        </a:rPr>
                        <a:t>7</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2000" b="0" i="0" u="none" strike="noStrike" cap="none" normalizeH="0" baseline="0">
                          <a:ln>
                            <a:noFill/>
                          </a:ln>
                          <a:solidFill>
                            <a:schemeClr val="tx1"/>
                          </a:solidFill>
                          <a:effectLst/>
                          <a:latin typeface="Arial" charset="0"/>
                        </a:rPr>
                        <a:t>8</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2000" b="0" i="0" u="none" strike="noStrike" cap="none" normalizeH="0" baseline="0">
                          <a:ln>
                            <a:noFill/>
                          </a:ln>
                          <a:solidFill>
                            <a:schemeClr val="tx1"/>
                          </a:solidFill>
                          <a:effectLst/>
                          <a:latin typeface="Arial" charset="0"/>
                        </a:rPr>
                        <a:t>9</a:t>
                      </a:r>
                      <a:endParaRPr kumimoji="0" lang="en-US" sz="20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669998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IE" altLang="en-US"/>
              <a:t>Bresenham Exercise</a:t>
            </a:r>
            <a:endParaRPr lang="en-GB" altLang="en-US"/>
          </a:p>
        </p:txBody>
      </p:sp>
      <p:sp>
        <p:nvSpPr>
          <p:cNvPr id="25603" name="Rectangle 3"/>
          <p:cNvSpPr>
            <a:spLocks noGrp="1" noChangeArrowheads="1"/>
          </p:cNvSpPr>
          <p:nvPr>
            <p:ph type="body" idx="1"/>
          </p:nvPr>
        </p:nvSpPr>
        <p:spPr/>
        <p:txBody>
          <a:bodyPr/>
          <a:lstStyle/>
          <a:p>
            <a:pPr marL="0" indent="0">
              <a:buNone/>
            </a:pPr>
            <a:r>
              <a:rPr lang="en-IE" altLang="en-US"/>
              <a:t>Go through the steps of the Bresenham line drawing algorithm for a line going from (21,12) to (29,16)</a:t>
            </a:r>
            <a:endParaRPr lang="en-GB" altLang="en-US"/>
          </a:p>
        </p:txBody>
      </p:sp>
    </p:spTree>
    <p:extLst>
      <p:ext uri="{BB962C8B-B14F-4D97-AF65-F5344CB8AC3E}">
        <p14:creationId xmlns:p14="http://schemas.microsoft.com/office/powerpoint/2010/main" val="40957689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IE" altLang="en-US"/>
              <a:t>Bresenham Exercise (cont…)</a:t>
            </a:r>
            <a:endParaRPr lang="en-US" altLang="en-US"/>
          </a:p>
        </p:txBody>
      </p:sp>
      <p:grpSp>
        <p:nvGrpSpPr>
          <p:cNvPr id="26627" name="Group 159"/>
          <p:cNvGrpSpPr>
            <a:grpSpLocks/>
          </p:cNvGrpSpPr>
          <p:nvPr/>
        </p:nvGrpSpPr>
        <p:grpSpPr bwMode="auto">
          <a:xfrm>
            <a:off x="1603376" y="1406525"/>
            <a:ext cx="6340475" cy="5373688"/>
            <a:chOff x="50" y="886"/>
            <a:chExt cx="3994" cy="3385"/>
          </a:xfrm>
        </p:grpSpPr>
        <p:grpSp>
          <p:nvGrpSpPr>
            <p:cNvPr id="26642" name="Group 4"/>
            <p:cNvGrpSpPr>
              <a:grpSpLocks/>
            </p:cNvGrpSpPr>
            <p:nvPr/>
          </p:nvGrpSpPr>
          <p:grpSpPr bwMode="auto">
            <a:xfrm>
              <a:off x="556" y="886"/>
              <a:ext cx="3211" cy="3090"/>
              <a:chOff x="2066" y="90"/>
              <a:chExt cx="3118" cy="3644"/>
            </a:xfrm>
          </p:grpSpPr>
          <p:sp>
            <p:nvSpPr>
              <p:cNvPr id="26772" name="Line 5"/>
              <p:cNvSpPr>
                <a:spLocks noChangeShapeType="1"/>
              </p:cNvSpPr>
              <p:nvPr/>
            </p:nvSpPr>
            <p:spPr bwMode="auto">
              <a:xfrm flipV="1">
                <a:off x="2376"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6773" name="Line 6"/>
              <p:cNvSpPr>
                <a:spLocks noChangeShapeType="1"/>
              </p:cNvSpPr>
              <p:nvPr/>
            </p:nvSpPr>
            <p:spPr bwMode="auto">
              <a:xfrm flipV="1">
                <a:off x="2690"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6774" name="Line 7"/>
              <p:cNvSpPr>
                <a:spLocks noChangeShapeType="1"/>
              </p:cNvSpPr>
              <p:nvPr/>
            </p:nvSpPr>
            <p:spPr bwMode="auto">
              <a:xfrm flipV="1">
                <a:off x="3016"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6775" name="Line 8"/>
              <p:cNvSpPr>
                <a:spLocks noChangeShapeType="1"/>
              </p:cNvSpPr>
              <p:nvPr/>
            </p:nvSpPr>
            <p:spPr bwMode="auto">
              <a:xfrm flipV="1">
                <a:off x="3317"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6776" name="Line 9"/>
              <p:cNvSpPr>
                <a:spLocks noChangeShapeType="1"/>
              </p:cNvSpPr>
              <p:nvPr/>
            </p:nvSpPr>
            <p:spPr bwMode="auto">
              <a:xfrm flipV="1">
                <a:off x="3644"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6777" name="Line 10"/>
              <p:cNvSpPr>
                <a:spLocks noChangeShapeType="1"/>
              </p:cNvSpPr>
              <p:nvPr/>
            </p:nvSpPr>
            <p:spPr bwMode="auto">
              <a:xfrm flipV="1">
                <a:off x="3957"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6778" name="Line 11"/>
              <p:cNvSpPr>
                <a:spLocks noChangeShapeType="1"/>
              </p:cNvSpPr>
              <p:nvPr/>
            </p:nvSpPr>
            <p:spPr bwMode="auto">
              <a:xfrm flipV="1">
                <a:off x="4271"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6779" name="Line 12"/>
              <p:cNvSpPr>
                <a:spLocks noChangeShapeType="1"/>
              </p:cNvSpPr>
              <p:nvPr/>
            </p:nvSpPr>
            <p:spPr bwMode="auto">
              <a:xfrm flipV="1">
                <a:off x="4572"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6780" name="Line 13"/>
              <p:cNvSpPr>
                <a:spLocks noChangeShapeType="1"/>
              </p:cNvSpPr>
              <p:nvPr/>
            </p:nvSpPr>
            <p:spPr bwMode="auto">
              <a:xfrm flipV="1">
                <a:off x="2066"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6781" name="Line 14"/>
              <p:cNvSpPr>
                <a:spLocks noChangeShapeType="1"/>
              </p:cNvSpPr>
              <p:nvPr/>
            </p:nvSpPr>
            <p:spPr bwMode="auto">
              <a:xfrm flipV="1">
                <a:off x="4879"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6782" name="Line 15"/>
              <p:cNvSpPr>
                <a:spLocks noChangeShapeType="1"/>
              </p:cNvSpPr>
              <p:nvPr/>
            </p:nvSpPr>
            <p:spPr bwMode="auto">
              <a:xfrm flipV="1">
                <a:off x="5184" y="90"/>
                <a:ext cx="0" cy="36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6643" name="Line 16"/>
            <p:cNvSpPr>
              <a:spLocks noChangeShapeType="1"/>
            </p:cNvSpPr>
            <p:nvPr/>
          </p:nvSpPr>
          <p:spPr bwMode="auto">
            <a:xfrm rot="5400000" flipV="1">
              <a:off x="2183" y="-710"/>
              <a:ext cx="0" cy="37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6644" name="Line 17"/>
            <p:cNvSpPr>
              <a:spLocks noChangeShapeType="1"/>
            </p:cNvSpPr>
            <p:nvPr/>
          </p:nvSpPr>
          <p:spPr bwMode="auto">
            <a:xfrm rot="5400000" flipV="1">
              <a:off x="2183" y="-389"/>
              <a:ext cx="0" cy="37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6645" name="Line 18"/>
            <p:cNvSpPr>
              <a:spLocks noChangeShapeType="1"/>
            </p:cNvSpPr>
            <p:nvPr/>
          </p:nvSpPr>
          <p:spPr bwMode="auto">
            <a:xfrm rot="5400000" flipV="1">
              <a:off x="2183" y="-65"/>
              <a:ext cx="0" cy="37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6646" name="Line 19"/>
            <p:cNvSpPr>
              <a:spLocks noChangeShapeType="1"/>
            </p:cNvSpPr>
            <p:nvPr/>
          </p:nvSpPr>
          <p:spPr bwMode="auto">
            <a:xfrm rot="5400000" flipV="1">
              <a:off x="2183" y="257"/>
              <a:ext cx="0" cy="37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6647" name="Line 20"/>
            <p:cNvSpPr>
              <a:spLocks noChangeShapeType="1"/>
            </p:cNvSpPr>
            <p:nvPr/>
          </p:nvSpPr>
          <p:spPr bwMode="auto">
            <a:xfrm rot="5400000" flipV="1">
              <a:off x="2183" y="581"/>
              <a:ext cx="0" cy="37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6648" name="Line 21"/>
            <p:cNvSpPr>
              <a:spLocks noChangeShapeType="1"/>
            </p:cNvSpPr>
            <p:nvPr/>
          </p:nvSpPr>
          <p:spPr bwMode="auto">
            <a:xfrm rot="5400000" flipV="1">
              <a:off x="2183" y="901"/>
              <a:ext cx="0" cy="372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6649" name="Oval 22"/>
            <p:cNvSpPr>
              <a:spLocks noChangeArrowheads="1"/>
            </p:cNvSpPr>
            <p:nvPr/>
          </p:nvSpPr>
          <p:spPr bwMode="auto">
            <a:xfrm>
              <a:off x="1063" y="1982"/>
              <a:ext cx="270"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50" name="Oval 23"/>
            <p:cNvSpPr>
              <a:spLocks noChangeArrowheads="1"/>
            </p:cNvSpPr>
            <p:nvPr/>
          </p:nvSpPr>
          <p:spPr bwMode="auto">
            <a:xfrm>
              <a:off x="1399" y="1982"/>
              <a:ext cx="271"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51" name="Oval 24"/>
            <p:cNvSpPr>
              <a:spLocks noChangeArrowheads="1"/>
            </p:cNvSpPr>
            <p:nvPr/>
          </p:nvSpPr>
          <p:spPr bwMode="auto">
            <a:xfrm>
              <a:off x="3001" y="1975"/>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52" name="Oval 25"/>
            <p:cNvSpPr>
              <a:spLocks noChangeArrowheads="1"/>
            </p:cNvSpPr>
            <p:nvPr/>
          </p:nvSpPr>
          <p:spPr bwMode="auto">
            <a:xfrm>
              <a:off x="740" y="1981"/>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53" name="Oval 26"/>
            <p:cNvSpPr>
              <a:spLocks noChangeArrowheads="1"/>
            </p:cNvSpPr>
            <p:nvPr/>
          </p:nvSpPr>
          <p:spPr bwMode="auto">
            <a:xfrm>
              <a:off x="1709" y="1982"/>
              <a:ext cx="270"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54" name="Oval 27"/>
            <p:cNvSpPr>
              <a:spLocks noChangeArrowheads="1"/>
            </p:cNvSpPr>
            <p:nvPr/>
          </p:nvSpPr>
          <p:spPr bwMode="auto">
            <a:xfrm>
              <a:off x="2045" y="1981"/>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55" name="Oval 28"/>
            <p:cNvSpPr>
              <a:spLocks noChangeArrowheads="1"/>
            </p:cNvSpPr>
            <p:nvPr/>
          </p:nvSpPr>
          <p:spPr bwMode="auto">
            <a:xfrm>
              <a:off x="2369" y="1981"/>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56" name="Oval 29"/>
            <p:cNvSpPr>
              <a:spLocks noChangeArrowheads="1"/>
            </p:cNvSpPr>
            <p:nvPr/>
          </p:nvSpPr>
          <p:spPr bwMode="auto">
            <a:xfrm>
              <a:off x="2692" y="1981"/>
              <a:ext cx="269"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57" name="Oval 30"/>
            <p:cNvSpPr>
              <a:spLocks noChangeArrowheads="1"/>
            </p:cNvSpPr>
            <p:nvPr/>
          </p:nvSpPr>
          <p:spPr bwMode="auto">
            <a:xfrm>
              <a:off x="1065" y="1663"/>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58" name="Oval 31"/>
            <p:cNvSpPr>
              <a:spLocks noChangeArrowheads="1"/>
            </p:cNvSpPr>
            <p:nvPr/>
          </p:nvSpPr>
          <p:spPr bwMode="auto">
            <a:xfrm>
              <a:off x="1400" y="1663"/>
              <a:ext cx="271"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59" name="Oval 32"/>
            <p:cNvSpPr>
              <a:spLocks noChangeArrowheads="1"/>
            </p:cNvSpPr>
            <p:nvPr/>
          </p:nvSpPr>
          <p:spPr bwMode="auto">
            <a:xfrm>
              <a:off x="3003" y="1654"/>
              <a:ext cx="269"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60" name="Oval 33"/>
            <p:cNvSpPr>
              <a:spLocks noChangeArrowheads="1"/>
            </p:cNvSpPr>
            <p:nvPr/>
          </p:nvSpPr>
          <p:spPr bwMode="auto">
            <a:xfrm>
              <a:off x="741" y="166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61" name="Oval 34"/>
            <p:cNvSpPr>
              <a:spLocks noChangeArrowheads="1"/>
            </p:cNvSpPr>
            <p:nvPr/>
          </p:nvSpPr>
          <p:spPr bwMode="auto">
            <a:xfrm>
              <a:off x="1710" y="1663"/>
              <a:ext cx="271"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62" name="Oval 35"/>
            <p:cNvSpPr>
              <a:spLocks noChangeArrowheads="1"/>
            </p:cNvSpPr>
            <p:nvPr/>
          </p:nvSpPr>
          <p:spPr bwMode="auto">
            <a:xfrm>
              <a:off x="2047" y="1661"/>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63" name="Oval 36"/>
            <p:cNvSpPr>
              <a:spLocks noChangeArrowheads="1"/>
            </p:cNvSpPr>
            <p:nvPr/>
          </p:nvSpPr>
          <p:spPr bwMode="auto">
            <a:xfrm>
              <a:off x="2369" y="1661"/>
              <a:ext cx="271"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64" name="Oval 37"/>
            <p:cNvSpPr>
              <a:spLocks noChangeArrowheads="1"/>
            </p:cNvSpPr>
            <p:nvPr/>
          </p:nvSpPr>
          <p:spPr bwMode="auto">
            <a:xfrm>
              <a:off x="2693" y="166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65" name="Oval 38"/>
            <p:cNvSpPr>
              <a:spLocks noChangeArrowheads="1"/>
            </p:cNvSpPr>
            <p:nvPr/>
          </p:nvSpPr>
          <p:spPr bwMode="auto">
            <a:xfrm>
              <a:off x="1063" y="1343"/>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66" name="Oval 39"/>
            <p:cNvSpPr>
              <a:spLocks noChangeArrowheads="1"/>
            </p:cNvSpPr>
            <p:nvPr/>
          </p:nvSpPr>
          <p:spPr bwMode="auto">
            <a:xfrm>
              <a:off x="1399" y="1343"/>
              <a:ext cx="271"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67" name="Oval 40"/>
            <p:cNvSpPr>
              <a:spLocks noChangeArrowheads="1"/>
            </p:cNvSpPr>
            <p:nvPr/>
          </p:nvSpPr>
          <p:spPr bwMode="auto">
            <a:xfrm>
              <a:off x="3001" y="1334"/>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68" name="Oval 41"/>
            <p:cNvSpPr>
              <a:spLocks noChangeArrowheads="1"/>
            </p:cNvSpPr>
            <p:nvPr/>
          </p:nvSpPr>
          <p:spPr bwMode="auto">
            <a:xfrm>
              <a:off x="740" y="134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69" name="Oval 42"/>
            <p:cNvSpPr>
              <a:spLocks noChangeArrowheads="1"/>
            </p:cNvSpPr>
            <p:nvPr/>
          </p:nvSpPr>
          <p:spPr bwMode="auto">
            <a:xfrm>
              <a:off x="1709" y="1343"/>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70" name="Oval 43"/>
            <p:cNvSpPr>
              <a:spLocks noChangeArrowheads="1"/>
            </p:cNvSpPr>
            <p:nvPr/>
          </p:nvSpPr>
          <p:spPr bwMode="auto">
            <a:xfrm>
              <a:off x="2045" y="134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71" name="Oval 44"/>
            <p:cNvSpPr>
              <a:spLocks noChangeArrowheads="1"/>
            </p:cNvSpPr>
            <p:nvPr/>
          </p:nvSpPr>
          <p:spPr bwMode="auto">
            <a:xfrm>
              <a:off x="2369" y="134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72" name="Oval 45"/>
            <p:cNvSpPr>
              <a:spLocks noChangeArrowheads="1"/>
            </p:cNvSpPr>
            <p:nvPr/>
          </p:nvSpPr>
          <p:spPr bwMode="auto">
            <a:xfrm>
              <a:off x="2692" y="1341"/>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73" name="Oval 46"/>
            <p:cNvSpPr>
              <a:spLocks noChangeArrowheads="1"/>
            </p:cNvSpPr>
            <p:nvPr/>
          </p:nvSpPr>
          <p:spPr bwMode="auto">
            <a:xfrm>
              <a:off x="1065" y="1022"/>
              <a:ext cx="269"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74" name="Oval 47"/>
            <p:cNvSpPr>
              <a:spLocks noChangeArrowheads="1"/>
            </p:cNvSpPr>
            <p:nvPr/>
          </p:nvSpPr>
          <p:spPr bwMode="auto">
            <a:xfrm>
              <a:off x="1400" y="1022"/>
              <a:ext cx="271"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75" name="Oval 48"/>
            <p:cNvSpPr>
              <a:spLocks noChangeArrowheads="1"/>
            </p:cNvSpPr>
            <p:nvPr/>
          </p:nvSpPr>
          <p:spPr bwMode="auto">
            <a:xfrm>
              <a:off x="3003" y="1013"/>
              <a:ext cx="269"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76" name="Oval 49"/>
            <p:cNvSpPr>
              <a:spLocks noChangeArrowheads="1"/>
            </p:cNvSpPr>
            <p:nvPr/>
          </p:nvSpPr>
          <p:spPr bwMode="auto">
            <a:xfrm>
              <a:off x="741" y="1020"/>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77" name="Oval 50"/>
            <p:cNvSpPr>
              <a:spLocks noChangeArrowheads="1"/>
            </p:cNvSpPr>
            <p:nvPr/>
          </p:nvSpPr>
          <p:spPr bwMode="auto">
            <a:xfrm>
              <a:off x="1710" y="1022"/>
              <a:ext cx="271"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78" name="Oval 51"/>
            <p:cNvSpPr>
              <a:spLocks noChangeArrowheads="1"/>
            </p:cNvSpPr>
            <p:nvPr/>
          </p:nvSpPr>
          <p:spPr bwMode="auto">
            <a:xfrm>
              <a:off x="2047" y="1020"/>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79" name="Oval 52"/>
            <p:cNvSpPr>
              <a:spLocks noChangeArrowheads="1"/>
            </p:cNvSpPr>
            <p:nvPr/>
          </p:nvSpPr>
          <p:spPr bwMode="auto">
            <a:xfrm>
              <a:off x="2369" y="1020"/>
              <a:ext cx="271"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80" name="Oval 53"/>
            <p:cNvSpPr>
              <a:spLocks noChangeArrowheads="1"/>
            </p:cNvSpPr>
            <p:nvPr/>
          </p:nvSpPr>
          <p:spPr bwMode="auto">
            <a:xfrm>
              <a:off x="2693" y="1020"/>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81" name="Oval 54"/>
            <p:cNvSpPr>
              <a:spLocks noChangeArrowheads="1"/>
            </p:cNvSpPr>
            <p:nvPr/>
          </p:nvSpPr>
          <p:spPr bwMode="auto">
            <a:xfrm>
              <a:off x="1063" y="2632"/>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82" name="Oval 55"/>
            <p:cNvSpPr>
              <a:spLocks noChangeArrowheads="1"/>
            </p:cNvSpPr>
            <p:nvPr/>
          </p:nvSpPr>
          <p:spPr bwMode="auto">
            <a:xfrm>
              <a:off x="1399" y="2632"/>
              <a:ext cx="271"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83" name="Oval 56"/>
            <p:cNvSpPr>
              <a:spLocks noChangeArrowheads="1"/>
            </p:cNvSpPr>
            <p:nvPr/>
          </p:nvSpPr>
          <p:spPr bwMode="auto">
            <a:xfrm>
              <a:off x="3001" y="2623"/>
              <a:ext cx="270"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84" name="Oval 57"/>
            <p:cNvSpPr>
              <a:spLocks noChangeArrowheads="1"/>
            </p:cNvSpPr>
            <p:nvPr/>
          </p:nvSpPr>
          <p:spPr bwMode="auto">
            <a:xfrm>
              <a:off x="740" y="263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85" name="Oval 58"/>
            <p:cNvSpPr>
              <a:spLocks noChangeArrowheads="1"/>
            </p:cNvSpPr>
            <p:nvPr/>
          </p:nvSpPr>
          <p:spPr bwMode="auto">
            <a:xfrm>
              <a:off x="1709" y="2632"/>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86" name="Oval 59"/>
            <p:cNvSpPr>
              <a:spLocks noChangeArrowheads="1"/>
            </p:cNvSpPr>
            <p:nvPr/>
          </p:nvSpPr>
          <p:spPr bwMode="auto">
            <a:xfrm>
              <a:off x="2045" y="263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87" name="Oval 60"/>
            <p:cNvSpPr>
              <a:spLocks noChangeArrowheads="1"/>
            </p:cNvSpPr>
            <p:nvPr/>
          </p:nvSpPr>
          <p:spPr bwMode="auto">
            <a:xfrm>
              <a:off x="2369" y="263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88" name="Oval 61"/>
            <p:cNvSpPr>
              <a:spLocks noChangeArrowheads="1"/>
            </p:cNvSpPr>
            <p:nvPr/>
          </p:nvSpPr>
          <p:spPr bwMode="auto">
            <a:xfrm>
              <a:off x="2692" y="2631"/>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89" name="Oval 62"/>
            <p:cNvSpPr>
              <a:spLocks noChangeArrowheads="1"/>
            </p:cNvSpPr>
            <p:nvPr/>
          </p:nvSpPr>
          <p:spPr bwMode="auto">
            <a:xfrm>
              <a:off x="1063" y="2312"/>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90" name="Oval 63"/>
            <p:cNvSpPr>
              <a:spLocks noChangeArrowheads="1"/>
            </p:cNvSpPr>
            <p:nvPr/>
          </p:nvSpPr>
          <p:spPr bwMode="auto">
            <a:xfrm>
              <a:off x="1399" y="2312"/>
              <a:ext cx="271"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91" name="Oval 64"/>
            <p:cNvSpPr>
              <a:spLocks noChangeArrowheads="1"/>
            </p:cNvSpPr>
            <p:nvPr/>
          </p:nvSpPr>
          <p:spPr bwMode="auto">
            <a:xfrm>
              <a:off x="3001" y="2303"/>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92" name="Oval 65"/>
            <p:cNvSpPr>
              <a:spLocks noChangeArrowheads="1"/>
            </p:cNvSpPr>
            <p:nvPr/>
          </p:nvSpPr>
          <p:spPr bwMode="auto">
            <a:xfrm>
              <a:off x="740" y="2311"/>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93" name="Oval 66"/>
            <p:cNvSpPr>
              <a:spLocks noChangeArrowheads="1"/>
            </p:cNvSpPr>
            <p:nvPr/>
          </p:nvSpPr>
          <p:spPr bwMode="auto">
            <a:xfrm>
              <a:off x="1709" y="2312"/>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94" name="Oval 67"/>
            <p:cNvSpPr>
              <a:spLocks noChangeArrowheads="1"/>
            </p:cNvSpPr>
            <p:nvPr/>
          </p:nvSpPr>
          <p:spPr bwMode="auto">
            <a:xfrm>
              <a:off x="2045" y="2311"/>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95" name="Oval 68"/>
            <p:cNvSpPr>
              <a:spLocks noChangeArrowheads="1"/>
            </p:cNvSpPr>
            <p:nvPr/>
          </p:nvSpPr>
          <p:spPr bwMode="auto">
            <a:xfrm>
              <a:off x="2369" y="2311"/>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96" name="Oval 69"/>
            <p:cNvSpPr>
              <a:spLocks noChangeArrowheads="1"/>
            </p:cNvSpPr>
            <p:nvPr/>
          </p:nvSpPr>
          <p:spPr bwMode="auto">
            <a:xfrm>
              <a:off x="2692" y="2311"/>
              <a:ext cx="269"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97" name="Oval 70"/>
            <p:cNvSpPr>
              <a:spLocks noChangeArrowheads="1"/>
            </p:cNvSpPr>
            <p:nvPr/>
          </p:nvSpPr>
          <p:spPr bwMode="auto">
            <a:xfrm>
              <a:off x="421" y="1973"/>
              <a:ext cx="269"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98" name="Oval 71"/>
            <p:cNvSpPr>
              <a:spLocks noChangeArrowheads="1"/>
            </p:cNvSpPr>
            <p:nvPr/>
          </p:nvSpPr>
          <p:spPr bwMode="auto">
            <a:xfrm>
              <a:off x="422" y="1652"/>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99" name="Oval 72"/>
            <p:cNvSpPr>
              <a:spLocks noChangeArrowheads="1"/>
            </p:cNvSpPr>
            <p:nvPr/>
          </p:nvSpPr>
          <p:spPr bwMode="auto">
            <a:xfrm>
              <a:off x="421" y="1331"/>
              <a:ext cx="269"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00" name="Oval 73"/>
            <p:cNvSpPr>
              <a:spLocks noChangeArrowheads="1"/>
            </p:cNvSpPr>
            <p:nvPr/>
          </p:nvSpPr>
          <p:spPr bwMode="auto">
            <a:xfrm>
              <a:off x="422" y="1011"/>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01" name="Oval 74"/>
            <p:cNvSpPr>
              <a:spLocks noChangeArrowheads="1"/>
            </p:cNvSpPr>
            <p:nvPr/>
          </p:nvSpPr>
          <p:spPr bwMode="auto">
            <a:xfrm>
              <a:off x="421" y="2621"/>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02" name="Oval 75"/>
            <p:cNvSpPr>
              <a:spLocks noChangeArrowheads="1"/>
            </p:cNvSpPr>
            <p:nvPr/>
          </p:nvSpPr>
          <p:spPr bwMode="auto">
            <a:xfrm>
              <a:off x="421" y="2301"/>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03" name="Oval 76"/>
            <p:cNvSpPr>
              <a:spLocks noChangeArrowheads="1"/>
            </p:cNvSpPr>
            <p:nvPr/>
          </p:nvSpPr>
          <p:spPr bwMode="auto">
            <a:xfrm>
              <a:off x="3318" y="1983"/>
              <a:ext cx="269"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04" name="Oval 77"/>
            <p:cNvSpPr>
              <a:spLocks noChangeArrowheads="1"/>
            </p:cNvSpPr>
            <p:nvPr/>
          </p:nvSpPr>
          <p:spPr bwMode="auto">
            <a:xfrm>
              <a:off x="3319" y="1664"/>
              <a:ext cx="268" cy="269"/>
            </a:xfrm>
            <a:prstGeom prst="ellipse">
              <a:avLst/>
            </a:prstGeom>
            <a:solidFill>
              <a:srgbClr val="000080"/>
            </a:solidFill>
            <a:ln w="381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05" name="Oval 78"/>
            <p:cNvSpPr>
              <a:spLocks noChangeArrowheads="1"/>
            </p:cNvSpPr>
            <p:nvPr/>
          </p:nvSpPr>
          <p:spPr bwMode="auto">
            <a:xfrm>
              <a:off x="3318" y="1343"/>
              <a:ext cx="269"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06" name="Oval 79"/>
            <p:cNvSpPr>
              <a:spLocks noChangeArrowheads="1"/>
            </p:cNvSpPr>
            <p:nvPr/>
          </p:nvSpPr>
          <p:spPr bwMode="auto">
            <a:xfrm>
              <a:off x="3319" y="1023"/>
              <a:ext cx="268"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07" name="Oval 80"/>
            <p:cNvSpPr>
              <a:spLocks noChangeArrowheads="1"/>
            </p:cNvSpPr>
            <p:nvPr/>
          </p:nvSpPr>
          <p:spPr bwMode="auto">
            <a:xfrm>
              <a:off x="3318" y="2634"/>
              <a:ext cx="269"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08" name="Oval 81"/>
            <p:cNvSpPr>
              <a:spLocks noChangeArrowheads="1"/>
            </p:cNvSpPr>
            <p:nvPr/>
          </p:nvSpPr>
          <p:spPr bwMode="auto">
            <a:xfrm>
              <a:off x="3318" y="2313"/>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09" name="Oval 82"/>
            <p:cNvSpPr>
              <a:spLocks noChangeArrowheads="1"/>
            </p:cNvSpPr>
            <p:nvPr/>
          </p:nvSpPr>
          <p:spPr bwMode="auto">
            <a:xfrm>
              <a:off x="3631" y="1990"/>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10" name="Oval 83"/>
            <p:cNvSpPr>
              <a:spLocks noChangeArrowheads="1"/>
            </p:cNvSpPr>
            <p:nvPr/>
          </p:nvSpPr>
          <p:spPr bwMode="auto">
            <a:xfrm>
              <a:off x="3632" y="1669"/>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11" name="Oval 84"/>
            <p:cNvSpPr>
              <a:spLocks noChangeArrowheads="1"/>
            </p:cNvSpPr>
            <p:nvPr/>
          </p:nvSpPr>
          <p:spPr bwMode="auto">
            <a:xfrm>
              <a:off x="3631" y="1348"/>
              <a:ext cx="270"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12" name="Oval 85"/>
            <p:cNvSpPr>
              <a:spLocks noChangeArrowheads="1"/>
            </p:cNvSpPr>
            <p:nvPr/>
          </p:nvSpPr>
          <p:spPr bwMode="auto">
            <a:xfrm>
              <a:off x="3632" y="1028"/>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13" name="Oval 86"/>
            <p:cNvSpPr>
              <a:spLocks noChangeArrowheads="1"/>
            </p:cNvSpPr>
            <p:nvPr/>
          </p:nvSpPr>
          <p:spPr bwMode="auto">
            <a:xfrm>
              <a:off x="3631" y="2639"/>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14" name="Oval 87"/>
            <p:cNvSpPr>
              <a:spLocks noChangeArrowheads="1"/>
            </p:cNvSpPr>
            <p:nvPr/>
          </p:nvSpPr>
          <p:spPr bwMode="auto">
            <a:xfrm>
              <a:off x="3631" y="2318"/>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15" name="Line 88"/>
            <p:cNvSpPr>
              <a:spLocks noChangeShapeType="1"/>
            </p:cNvSpPr>
            <p:nvPr/>
          </p:nvSpPr>
          <p:spPr bwMode="auto">
            <a:xfrm rot="5400000" flipV="1">
              <a:off x="2172" y="1228"/>
              <a:ext cx="0" cy="372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6716" name="Line 89"/>
            <p:cNvSpPr>
              <a:spLocks noChangeShapeType="1"/>
            </p:cNvSpPr>
            <p:nvPr/>
          </p:nvSpPr>
          <p:spPr bwMode="auto">
            <a:xfrm rot="5400000" flipV="1">
              <a:off x="2172" y="1553"/>
              <a:ext cx="0" cy="372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6717" name="Line 90"/>
            <p:cNvSpPr>
              <a:spLocks noChangeShapeType="1"/>
            </p:cNvSpPr>
            <p:nvPr/>
          </p:nvSpPr>
          <p:spPr bwMode="auto">
            <a:xfrm rot="5400000" flipV="1">
              <a:off x="2172" y="1872"/>
              <a:ext cx="0" cy="372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6718" name="Oval 91"/>
            <p:cNvSpPr>
              <a:spLocks noChangeArrowheads="1"/>
            </p:cNvSpPr>
            <p:nvPr/>
          </p:nvSpPr>
          <p:spPr bwMode="auto">
            <a:xfrm>
              <a:off x="1063" y="2954"/>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19" name="Oval 92"/>
            <p:cNvSpPr>
              <a:spLocks noChangeArrowheads="1"/>
            </p:cNvSpPr>
            <p:nvPr/>
          </p:nvSpPr>
          <p:spPr bwMode="auto">
            <a:xfrm>
              <a:off x="1399" y="2954"/>
              <a:ext cx="271"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20" name="Oval 93"/>
            <p:cNvSpPr>
              <a:spLocks noChangeArrowheads="1"/>
            </p:cNvSpPr>
            <p:nvPr/>
          </p:nvSpPr>
          <p:spPr bwMode="auto">
            <a:xfrm>
              <a:off x="3001" y="2946"/>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21" name="Oval 94"/>
            <p:cNvSpPr>
              <a:spLocks noChangeArrowheads="1"/>
            </p:cNvSpPr>
            <p:nvPr/>
          </p:nvSpPr>
          <p:spPr bwMode="auto">
            <a:xfrm>
              <a:off x="740" y="2951"/>
              <a:ext cx="270" cy="271"/>
            </a:xfrm>
            <a:prstGeom prst="ellipse">
              <a:avLst/>
            </a:prstGeom>
            <a:solidFill>
              <a:srgbClr val="000080"/>
            </a:solidFill>
            <a:ln w="381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22" name="Oval 95"/>
            <p:cNvSpPr>
              <a:spLocks noChangeArrowheads="1"/>
            </p:cNvSpPr>
            <p:nvPr/>
          </p:nvSpPr>
          <p:spPr bwMode="auto">
            <a:xfrm>
              <a:off x="1709" y="2954"/>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23" name="Oval 96"/>
            <p:cNvSpPr>
              <a:spLocks noChangeArrowheads="1"/>
            </p:cNvSpPr>
            <p:nvPr/>
          </p:nvSpPr>
          <p:spPr bwMode="auto">
            <a:xfrm>
              <a:off x="2045" y="2951"/>
              <a:ext cx="270"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24" name="Oval 97"/>
            <p:cNvSpPr>
              <a:spLocks noChangeArrowheads="1"/>
            </p:cNvSpPr>
            <p:nvPr/>
          </p:nvSpPr>
          <p:spPr bwMode="auto">
            <a:xfrm>
              <a:off x="2369" y="2951"/>
              <a:ext cx="270"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25" name="Oval 98"/>
            <p:cNvSpPr>
              <a:spLocks noChangeArrowheads="1"/>
            </p:cNvSpPr>
            <p:nvPr/>
          </p:nvSpPr>
          <p:spPr bwMode="auto">
            <a:xfrm>
              <a:off x="2692" y="2951"/>
              <a:ext cx="269"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26" name="Oval 99"/>
            <p:cNvSpPr>
              <a:spLocks noChangeArrowheads="1"/>
            </p:cNvSpPr>
            <p:nvPr/>
          </p:nvSpPr>
          <p:spPr bwMode="auto">
            <a:xfrm>
              <a:off x="1063" y="3603"/>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27" name="Oval 100"/>
            <p:cNvSpPr>
              <a:spLocks noChangeArrowheads="1"/>
            </p:cNvSpPr>
            <p:nvPr/>
          </p:nvSpPr>
          <p:spPr bwMode="auto">
            <a:xfrm>
              <a:off x="1399" y="3603"/>
              <a:ext cx="271"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28" name="Oval 101"/>
            <p:cNvSpPr>
              <a:spLocks noChangeArrowheads="1"/>
            </p:cNvSpPr>
            <p:nvPr/>
          </p:nvSpPr>
          <p:spPr bwMode="auto">
            <a:xfrm>
              <a:off x="3001" y="3594"/>
              <a:ext cx="270"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29" name="Oval 102"/>
            <p:cNvSpPr>
              <a:spLocks noChangeArrowheads="1"/>
            </p:cNvSpPr>
            <p:nvPr/>
          </p:nvSpPr>
          <p:spPr bwMode="auto">
            <a:xfrm>
              <a:off x="740" y="360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30" name="Oval 103"/>
            <p:cNvSpPr>
              <a:spLocks noChangeArrowheads="1"/>
            </p:cNvSpPr>
            <p:nvPr/>
          </p:nvSpPr>
          <p:spPr bwMode="auto">
            <a:xfrm>
              <a:off x="1709" y="3603"/>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31" name="Oval 104"/>
            <p:cNvSpPr>
              <a:spLocks noChangeArrowheads="1"/>
            </p:cNvSpPr>
            <p:nvPr/>
          </p:nvSpPr>
          <p:spPr bwMode="auto">
            <a:xfrm>
              <a:off x="2045" y="360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32" name="Oval 105"/>
            <p:cNvSpPr>
              <a:spLocks noChangeArrowheads="1"/>
            </p:cNvSpPr>
            <p:nvPr/>
          </p:nvSpPr>
          <p:spPr bwMode="auto">
            <a:xfrm>
              <a:off x="2369" y="360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33" name="Oval 106"/>
            <p:cNvSpPr>
              <a:spLocks noChangeArrowheads="1"/>
            </p:cNvSpPr>
            <p:nvPr/>
          </p:nvSpPr>
          <p:spPr bwMode="auto">
            <a:xfrm>
              <a:off x="2692" y="3601"/>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34" name="Oval 107"/>
            <p:cNvSpPr>
              <a:spLocks noChangeArrowheads="1"/>
            </p:cNvSpPr>
            <p:nvPr/>
          </p:nvSpPr>
          <p:spPr bwMode="auto">
            <a:xfrm>
              <a:off x="1063" y="3283"/>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35" name="Oval 108"/>
            <p:cNvSpPr>
              <a:spLocks noChangeArrowheads="1"/>
            </p:cNvSpPr>
            <p:nvPr/>
          </p:nvSpPr>
          <p:spPr bwMode="auto">
            <a:xfrm>
              <a:off x="1399" y="3283"/>
              <a:ext cx="271"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36" name="Oval 109"/>
            <p:cNvSpPr>
              <a:spLocks noChangeArrowheads="1"/>
            </p:cNvSpPr>
            <p:nvPr/>
          </p:nvSpPr>
          <p:spPr bwMode="auto">
            <a:xfrm>
              <a:off x="3001" y="3274"/>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37" name="Oval 110"/>
            <p:cNvSpPr>
              <a:spLocks noChangeArrowheads="1"/>
            </p:cNvSpPr>
            <p:nvPr/>
          </p:nvSpPr>
          <p:spPr bwMode="auto">
            <a:xfrm>
              <a:off x="740" y="328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38" name="Oval 111"/>
            <p:cNvSpPr>
              <a:spLocks noChangeArrowheads="1"/>
            </p:cNvSpPr>
            <p:nvPr/>
          </p:nvSpPr>
          <p:spPr bwMode="auto">
            <a:xfrm>
              <a:off x="1709" y="3283"/>
              <a:ext cx="270" cy="268"/>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39" name="Oval 112"/>
            <p:cNvSpPr>
              <a:spLocks noChangeArrowheads="1"/>
            </p:cNvSpPr>
            <p:nvPr/>
          </p:nvSpPr>
          <p:spPr bwMode="auto">
            <a:xfrm>
              <a:off x="2045" y="328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40" name="Oval 113"/>
            <p:cNvSpPr>
              <a:spLocks noChangeArrowheads="1"/>
            </p:cNvSpPr>
            <p:nvPr/>
          </p:nvSpPr>
          <p:spPr bwMode="auto">
            <a:xfrm>
              <a:off x="2369" y="3281"/>
              <a:ext cx="270"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41" name="Oval 114"/>
            <p:cNvSpPr>
              <a:spLocks noChangeArrowheads="1"/>
            </p:cNvSpPr>
            <p:nvPr/>
          </p:nvSpPr>
          <p:spPr bwMode="auto">
            <a:xfrm>
              <a:off x="2692" y="3281"/>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42" name="Oval 115"/>
            <p:cNvSpPr>
              <a:spLocks noChangeArrowheads="1"/>
            </p:cNvSpPr>
            <p:nvPr/>
          </p:nvSpPr>
          <p:spPr bwMode="auto">
            <a:xfrm>
              <a:off x="421" y="2943"/>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43" name="Oval 116"/>
            <p:cNvSpPr>
              <a:spLocks noChangeArrowheads="1"/>
            </p:cNvSpPr>
            <p:nvPr/>
          </p:nvSpPr>
          <p:spPr bwMode="auto">
            <a:xfrm>
              <a:off x="421" y="3591"/>
              <a:ext cx="269"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44" name="Oval 117"/>
            <p:cNvSpPr>
              <a:spLocks noChangeArrowheads="1"/>
            </p:cNvSpPr>
            <p:nvPr/>
          </p:nvSpPr>
          <p:spPr bwMode="auto">
            <a:xfrm>
              <a:off x="421" y="3271"/>
              <a:ext cx="269"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45" name="Oval 118"/>
            <p:cNvSpPr>
              <a:spLocks noChangeArrowheads="1"/>
            </p:cNvSpPr>
            <p:nvPr/>
          </p:nvSpPr>
          <p:spPr bwMode="auto">
            <a:xfrm>
              <a:off x="3318" y="2955"/>
              <a:ext cx="269"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46" name="Oval 119"/>
            <p:cNvSpPr>
              <a:spLocks noChangeArrowheads="1"/>
            </p:cNvSpPr>
            <p:nvPr/>
          </p:nvSpPr>
          <p:spPr bwMode="auto">
            <a:xfrm>
              <a:off x="3318" y="3604"/>
              <a:ext cx="269" cy="269"/>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47" name="Oval 120"/>
            <p:cNvSpPr>
              <a:spLocks noChangeArrowheads="1"/>
            </p:cNvSpPr>
            <p:nvPr/>
          </p:nvSpPr>
          <p:spPr bwMode="auto">
            <a:xfrm>
              <a:off x="3318" y="3283"/>
              <a:ext cx="269"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48" name="Oval 121"/>
            <p:cNvSpPr>
              <a:spLocks noChangeArrowheads="1"/>
            </p:cNvSpPr>
            <p:nvPr/>
          </p:nvSpPr>
          <p:spPr bwMode="auto">
            <a:xfrm>
              <a:off x="3631" y="2960"/>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49" name="Oval 122"/>
            <p:cNvSpPr>
              <a:spLocks noChangeArrowheads="1"/>
            </p:cNvSpPr>
            <p:nvPr/>
          </p:nvSpPr>
          <p:spPr bwMode="auto">
            <a:xfrm>
              <a:off x="3631" y="3609"/>
              <a:ext cx="270" cy="270"/>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50" name="Oval 123"/>
            <p:cNvSpPr>
              <a:spLocks noChangeArrowheads="1"/>
            </p:cNvSpPr>
            <p:nvPr/>
          </p:nvSpPr>
          <p:spPr bwMode="auto">
            <a:xfrm>
              <a:off x="3631" y="3288"/>
              <a:ext cx="270" cy="271"/>
            </a:xfrm>
            <a:prstGeom prst="ellipse">
              <a:avLst/>
            </a:prstGeom>
            <a:solidFill>
              <a:schemeClr val="bg1"/>
            </a:solidFill>
            <a:ln w="127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751" name="Text Box 124"/>
            <p:cNvSpPr txBox="1">
              <a:spLocks noChangeArrowheads="1"/>
            </p:cNvSpPr>
            <p:nvPr/>
          </p:nvSpPr>
          <p:spPr bwMode="auto">
            <a:xfrm>
              <a:off x="50" y="1356"/>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a:t>17</a:t>
              </a:r>
              <a:endParaRPr lang="en-US" altLang="en-US"/>
            </a:p>
          </p:txBody>
        </p:sp>
        <p:sp>
          <p:nvSpPr>
            <p:cNvPr id="26752" name="Text Box 125"/>
            <p:cNvSpPr txBox="1">
              <a:spLocks noChangeArrowheads="1"/>
            </p:cNvSpPr>
            <p:nvPr/>
          </p:nvSpPr>
          <p:spPr bwMode="auto">
            <a:xfrm>
              <a:off x="50" y="1679"/>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a:t>16</a:t>
              </a:r>
              <a:endParaRPr lang="en-US" altLang="en-US"/>
            </a:p>
          </p:txBody>
        </p:sp>
        <p:sp>
          <p:nvSpPr>
            <p:cNvPr id="26753" name="Text Box 126"/>
            <p:cNvSpPr txBox="1">
              <a:spLocks noChangeArrowheads="1"/>
            </p:cNvSpPr>
            <p:nvPr/>
          </p:nvSpPr>
          <p:spPr bwMode="auto">
            <a:xfrm>
              <a:off x="50" y="2002"/>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a:t>15</a:t>
              </a:r>
              <a:endParaRPr lang="en-US" altLang="en-US"/>
            </a:p>
          </p:txBody>
        </p:sp>
        <p:sp>
          <p:nvSpPr>
            <p:cNvPr id="26754" name="Text Box 127"/>
            <p:cNvSpPr txBox="1">
              <a:spLocks noChangeArrowheads="1"/>
            </p:cNvSpPr>
            <p:nvPr/>
          </p:nvSpPr>
          <p:spPr bwMode="auto">
            <a:xfrm>
              <a:off x="50" y="2324"/>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a:t>14</a:t>
              </a:r>
              <a:endParaRPr lang="en-US" altLang="en-US"/>
            </a:p>
          </p:txBody>
        </p:sp>
        <p:sp>
          <p:nvSpPr>
            <p:cNvPr id="26755" name="Text Box 128"/>
            <p:cNvSpPr txBox="1">
              <a:spLocks noChangeArrowheads="1"/>
            </p:cNvSpPr>
            <p:nvPr/>
          </p:nvSpPr>
          <p:spPr bwMode="auto">
            <a:xfrm>
              <a:off x="50" y="2647"/>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a:t>13</a:t>
              </a:r>
              <a:endParaRPr lang="en-US" altLang="en-US"/>
            </a:p>
          </p:txBody>
        </p:sp>
        <p:sp>
          <p:nvSpPr>
            <p:cNvPr id="26756" name="Text Box 129"/>
            <p:cNvSpPr txBox="1">
              <a:spLocks noChangeArrowheads="1"/>
            </p:cNvSpPr>
            <p:nvPr/>
          </p:nvSpPr>
          <p:spPr bwMode="auto">
            <a:xfrm>
              <a:off x="50" y="2968"/>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a:t>12</a:t>
              </a:r>
              <a:endParaRPr lang="en-US" altLang="en-US"/>
            </a:p>
          </p:txBody>
        </p:sp>
        <p:sp>
          <p:nvSpPr>
            <p:cNvPr id="26757" name="Text Box 130"/>
            <p:cNvSpPr txBox="1">
              <a:spLocks noChangeArrowheads="1"/>
            </p:cNvSpPr>
            <p:nvPr/>
          </p:nvSpPr>
          <p:spPr bwMode="auto">
            <a:xfrm>
              <a:off x="57" y="3292"/>
              <a:ext cx="30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a:t>11</a:t>
              </a:r>
              <a:endParaRPr lang="en-US" altLang="en-US"/>
            </a:p>
          </p:txBody>
        </p:sp>
        <p:sp>
          <p:nvSpPr>
            <p:cNvPr id="26758" name="Text Box 131"/>
            <p:cNvSpPr txBox="1">
              <a:spLocks noChangeArrowheads="1"/>
            </p:cNvSpPr>
            <p:nvPr/>
          </p:nvSpPr>
          <p:spPr bwMode="auto">
            <a:xfrm>
              <a:off x="50" y="3615"/>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a:t>10</a:t>
              </a:r>
              <a:endParaRPr lang="en-US" altLang="en-US"/>
            </a:p>
          </p:txBody>
        </p:sp>
        <p:sp>
          <p:nvSpPr>
            <p:cNvPr id="26759" name="Text Box 132"/>
            <p:cNvSpPr txBox="1">
              <a:spLocks noChangeArrowheads="1"/>
            </p:cNvSpPr>
            <p:nvPr/>
          </p:nvSpPr>
          <p:spPr bwMode="auto">
            <a:xfrm>
              <a:off x="50" y="1034"/>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r>
                <a:rPr lang="en-IE" altLang="en-US"/>
                <a:t>18</a:t>
              </a:r>
              <a:endParaRPr lang="en-US" altLang="en-US"/>
            </a:p>
          </p:txBody>
        </p:sp>
        <p:sp>
          <p:nvSpPr>
            <p:cNvPr id="26760" name="Text Box 133"/>
            <p:cNvSpPr txBox="1">
              <a:spLocks noChangeArrowheads="1"/>
            </p:cNvSpPr>
            <p:nvPr/>
          </p:nvSpPr>
          <p:spPr bwMode="auto">
            <a:xfrm>
              <a:off x="3291" y="3980"/>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a:t>29</a:t>
              </a:r>
              <a:endParaRPr lang="en-US" altLang="en-US"/>
            </a:p>
          </p:txBody>
        </p:sp>
        <p:sp>
          <p:nvSpPr>
            <p:cNvPr id="26761" name="Text Box 134"/>
            <p:cNvSpPr txBox="1">
              <a:spLocks noChangeArrowheads="1"/>
            </p:cNvSpPr>
            <p:nvPr/>
          </p:nvSpPr>
          <p:spPr bwMode="auto">
            <a:xfrm>
              <a:off x="2667" y="3980"/>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a:t>27</a:t>
              </a:r>
              <a:endParaRPr lang="en-US" altLang="en-US"/>
            </a:p>
          </p:txBody>
        </p:sp>
        <p:sp>
          <p:nvSpPr>
            <p:cNvPr id="26762" name="Text Box 135"/>
            <p:cNvSpPr txBox="1">
              <a:spLocks noChangeArrowheads="1"/>
            </p:cNvSpPr>
            <p:nvPr/>
          </p:nvSpPr>
          <p:spPr bwMode="auto">
            <a:xfrm>
              <a:off x="2343" y="3980"/>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a:t>26</a:t>
              </a:r>
              <a:endParaRPr lang="en-US" altLang="en-US"/>
            </a:p>
          </p:txBody>
        </p:sp>
        <p:sp>
          <p:nvSpPr>
            <p:cNvPr id="26763" name="Text Box 136"/>
            <p:cNvSpPr txBox="1">
              <a:spLocks noChangeArrowheads="1"/>
            </p:cNvSpPr>
            <p:nvPr/>
          </p:nvSpPr>
          <p:spPr bwMode="auto">
            <a:xfrm>
              <a:off x="2019" y="3980"/>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a:t>25</a:t>
              </a:r>
              <a:endParaRPr lang="en-US" altLang="en-US"/>
            </a:p>
          </p:txBody>
        </p:sp>
        <p:sp>
          <p:nvSpPr>
            <p:cNvPr id="26764" name="Text Box 137"/>
            <p:cNvSpPr txBox="1">
              <a:spLocks noChangeArrowheads="1"/>
            </p:cNvSpPr>
            <p:nvPr/>
          </p:nvSpPr>
          <p:spPr bwMode="auto">
            <a:xfrm>
              <a:off x="1680" y="3980"/>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a:t>24</a:t>
              </a:r>
              <a:endParaRPr lang="en-US" altLang="en-US"/>
            </a:p>
          </p:txBody>
        </p:sp>
        <p:sp>
          <p:nvSpPr>
            <p:cNvPr id="26765" name="Text Box 138"/>
            <p:cNvSpPr txBox="1">
              <a:spLocks noChangeArrowheads="1"/>
            </p:cNvSpPr>
            <p:nvPr/>
          </p:nvSpPr>
          <p:spPr bwMode="auto">
            <a:xfrm>
              <a:off x="1380" y="3980"/>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a:t>23</a:t>
              </a:r>
              <a:endParaRPr lang="en-US" altLang="en-US"/>
            </a:p>
          </p:txBody>
        </p:sp>
        <p:sp>
          <p:nvSpPr>
            <p:cNvPr id="26766" name="Text Box 139"/>
            <p:cNvSpPr txBox="1">
              <a:spLocks noChangeArrowheads="1"/>
            </p:cNvSpPr>
            <p:nvPr/>
          </p:nvSpPr>
          <p:spPr bwMode="auto">
            <a:xfrm>
              <a:off x="1041" y="3980"/>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a:t>22</a:t>
              </a:r>
              <a:endParaRPr lang="en-US" altLang="en-US"/>
            </a:p>
          </p:txBody>
        </p:sp>
        <p:sp>
          <p:nvSpPr>
            <p:cNvPr id="26767" name="Text Box 140"/>
            <p:cNvSpPr txBox="1">
              <a:spLocks noChangeArrowheads="1"/>
            </p:cNvSpPr>
            <p:nvPr/>
          </p:nvSpPr>
          <p:spPr bwMode="auto">
            <a:xfrm>
              <a:off x="708" y="3980"/>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a:t>21</a:t>
              </a:r>
              <a:endParaRPr lang="en-US" altLang="en-US"/>
            </a:p>
          </p:txBody>
        </p:sp>
        <p:sp>
          <p:nvSpPr>
            <p:cNvPr id="26768" name="Text Box 141"/>
            <p:cNvSpPr txBox="1">
              <a:spLocks noChangeArrowheads="1"/>
            </p:cNvSpPr>
            <p:nvPr/>
          </p:nvSpPr>
          <p:spPr bwMode="auto">
            <a:xfrm>
              <a:off x="392" y="3980"/>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a:t>20</a:t>
              </a:r>
              <a:endParaRPr lang="en-US" altLang="en-US"/>
            </a:p>
          </p:txBody>
        </p:sp>
        <p:sp>
          <p:nvSpPr>
            <p:cNvPr id="26769" name="Text Box 142"/>
            <p:cNvSpPr txBox="1">
              <a:spLocks noChangeArrowheads="1"/>
            </p:cNvSpPr>
            <p:nvPr/>
          </p:nvSpPr>
          <p:spPr bwMode="auto">
            <a:xfrm>
              <a:off x="2974" y="3980"/>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a:t>28</a:t>
              </a:r>
              <a:endParaRPr lang="en-US" altLang="en-US"/>
            </a:p>
          </p:txBody>
        </p:sp>
        <p:sp>
          <p:nvSpPr>
            <p:cNvPr id="26770" name="Text Box 143"/>
            <p:cNvSpPr txBox="1">
              <a:spLocks noChangeArrowheads="1"/>
            </p:cNvSpPr>
            <p:nvPr/>
          </p:nvSpPr>
          <p:spPr bwMode="auto">
            <a:xfrm>
              <a:off x="3604" y="3980"/>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IE" altLang="en-US"/>
                <a:t>30</a:t>
              </a:r>
              <a:endParaRPr lang="en-US" altLang="en-US"/>
            </a:p>
          </p:txBody>
        </p:sp>
        <p:sp>
          <p:nvSpPr>
            <p:cNvPr id="26771" name="Line 144"/>
            <p:cNvSpPr>
              <a:spLocks noChangeShapeType="1"/>
            </p:cNvSpPr>
            <p:nvPr/>
          </p:nvSpPr>
          <p:spPr bwMode="auto">
            <a:xfrm flipV="1">
              <a:off x="881" y="1792"/>
              <a:ext cx="2568" cy="1285"/>
            </a:xfrm>
            <a:prstGeom prst="line">
              <a:avLst/>
            </a:prstGeom>
            <a:noFill/>
            <a:ln w="50800">
              <a:solidFill>
                <a:srgbClr val="FF6600"/>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aphicFrame>
        <p:nvGraphicFramePr>
          <p:cNvPr id="47264" name="Group 160"/>
          <p:cNvGraphicFramePr>
            <a:graphicFrameLocks noGrp="1"/>
          </p:cNvGraphicFramePr>
          <p:nvPr/>
        </p:nvGraphicFramePr>
        <p:xfrm>
          <a:off x="8093075" y="1339850"/>
          <a:ext cx="2459038" cy="5429250"/>
        </p:xfrm>
        <a:graphic>
          <a:graphicData uri="http://schemas.openxmlformats.org/drawingml/2006/table">
            <a:tbl>
              <a:tblPr/>
              <a:tblGrid>
                <a:gridCol w="471488">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812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rPr>
                        <a:t>k</a:t>
                      </a:r>
                      <a:endParaRPr kumimoji="0" lang="en-US" sz="2400" b="0" i="0" u="none" strike="noStrike" cap="none" normalizeH="0" baseline="0">
                        <a:ln>
                          <a:noFill/>
                        </a:ln>
                        <a:solidFill>
                          <a:schemeClr val="tx1"/>
                        </a:solidFill>
                        <a:effectLst/>
                        <a:latin typeface="Arial"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400" b="0" i="0" u="none" strike="noStrike" cap="none" normalizeH="0" baseline="0">
                          <a:ln>
                            <a:noFill/>
                          </a:ln>
                          <a:solidFill>
                            <a:schemeClr val="tx1"/>
                          </a:solidFill>
                          <a:effectLst/>
                          <a:latin typeface="Arial" charset="0"/>
                        </a:rPr>
                        <a:t>p</a:t>
                      </a:r>
                      <a:r>
                        <a:rPr kumimoji="0" lang="en-IE" sz="2400" b="0" i="0" u="none" strike="noStrike" cap="none" normalizeH="0" baseline="-25000">
                          <a:ln>
                            <a:noFill/>
                          </a:ln>
                          <a:solidFill>
                            <a:schemeClr val="tx1"/>
                          </a:solidFill>
                          <a:effectLst/>
                          <a:latin typeface="Arial" charset="0"/>
                        </a:rPr>
                        <a:t>k</a:t>
                      </a:r>
                      <a:endParaRPr kumimoji="0" lang="en-US" sz="2400" b="0" i="0" u="none" strike="noStrike" cap="none" normalizeH="0" baseline="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IE" sz="2000" b="0" i="0" u="none" strike="noStrike" cap="none" normalizeH="0" baseline="0">
                          <a:ln>
                            <a:noFill/>
                          </a:ln>
                          <a:solidFill>
                            <a:schemeClr val="tx1"/>
                          </a:solidFill>
                          <a:effectLst/>
                          <a:latin typeface="Arial" charset="0"/>
                        </a:rPr>
                        <a:t>(x</a:t>
                      </a:r>
                      <a:r>
                        <a:rPr kumimoji="0" lang="en-IE" sz="2000" b="0" i="0" u="none" strike="noStrike" cap="none" normalizeH="0" baseline="-25000">
                          <a:ln>
                            <a:noFill/>
                          </a:ln>
                          <a:solidFill>
                            <a:schemeClr val="tx1"/>
                          </a:solidFill>
                          <a:effectLst/>
                          <a:latin typeface="Arial" charset="0"/>
                        </a:rPr>
                        <a:t>k+1</a:t>
                      </a:r>
                      <a:r>
                        <a:rPr kumimoji="0" lang="en-IE" sz="2000" b="0" i="0" u="none" strike="noStrike" cap="none" normalizeH="0" baseline="0">
                          <a:ln>
                            <a:noFill/>
                          </a:ln>
                          <a:solidFill>
                            <a:schemeClr val="tx1"/>
                          </a:solidFill>
                          <a:effectLst/>
                          <a:latin typeface="Arial" charset="0"/>
                        </a:rPr>
                        <a:t>,y</a:t>
                      </a:r>
                      <a:r>
                        <a:rPr kumimoji="0" lang="en-IE" sz="2000" b="0" i="0" u="none" strike="noStrike" cap="none" normalizeH="0" baseline="-25000">
                          <a:ln>
                            <a:noFill/>
                          </a:ln>
                          <a:solidFill>
                            <a:schemeClr val="tx1"/>
                          </a:solidFill>
                          <a:effectLst/>
                          <a:latin typeface="Arial" charset="0"/>
                        </a:rPr>
                        <a:t>k+1</a:t>
                      </a:r>
                      <a:r>
                        <a:rPr kumimoji="0" lang="en-IE" sz="2000" b="0" i="0" u="none" strike="noStrike" cap="none" normalizeH="0" baseline="0">
                          <a:ln>
                            <a:noFill/>
                          </a:ln>
                          <a:solidFill>
                            <a:schemeClr val="tx1"/>
                          </a:solidFill>
                          <a:effectLst/>
                          <a:latin typeface="Arial" charset="0"/>
                        </a:rPr>
                        <a:t>)</a:t>
                      </a:r>
                      <a:endParaRPr kumimoji="0" lang="en-US" sz="2000" b="0" i="0" u="none" strike="noStrike" cap="none" normalizeH="0" baseline="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16450">
                <a:tc>
                  <a:txBody>
                    <a:bodyPr/>
                    <a:lstStyle/>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2000" b="0" i="0" u="none" strike="noStrike" cap="none" normalizeH="0" baseline="0">
                          <a:ln>
                            <a:noFill/>
                          </a:ln>
                          <a:solidFill>
                            <a:schemeClr val="tx1"/>
                          </a:solidFill>
                          <a:effectLst/>
                          <a:latin typeface="Arial" charset="0"/>
                        </a:rPr>
                        <a:t>0</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2000" b="0" i="0" u="none" strike="noStrike" cap="none" normalizeH="0" baseline="0">
                          <a:ln>
                            <a:noFill/>
                          </a:ln>
                          <a:solidFill>
                            <a:schemeClr val="tx1"/>
                          </a:solidFill>
                          <a:effectLst/>
                          <a:latin typeface="Arial" charset="0"/>
                        </a:rPr>
                        <a:t>1</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2000" b="0" i="0" u="none" strike="noStrike" cap="none" normalizeH="0" baseline="0">
                          <a:ln>
                            <a:noFill/>
                          </a:ln>
                          <a:solidFill>
                            <a:schemeClr val="tx1"/>
                          </a:solidFill>
                          <a:effectLst/>
                          <a:latin typeface="Arial" charset="0"/>
                        </a:rPr>
                        <a:t>2</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2000" b="0" i="0" u="none" strike="noStrike" cap="none" normalizeH="0" baseline="0">
                          <a:ln>
                            <a:noFill/>
                          </a:ln>
                          <a:solidFill>
                            <a:schemeClr val="tx1"/>
                          </a:solidFill>
                          <a:effectLst/>
                          <a:latin typeface="Arial" charset="0"/>
                        </a:rPr>
                        <a:t>3</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2000" b="0" i="0" u="none" strike="noStrike" cap="none" normalizeH="0" baseline="0">
                          <a:ln>
                            <a:noFill/>
                          </a:ln>
                          <a:solidFill>
                            <a:schemeClr val="tx1"/>
                          </a:solidFill>
                          <a:effectLst/>
                          <a:latin typeface="Arial" charset="0"/>
                        </a:rPr>
                        <a:t>4</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2000" b="0" i="0" u="none" strike="noStrike" cap="none" normalizeH="0" baseline="0">
                          <a:ln>
                            <a:noFill/>
                          </a:ln>
                          <a:solidFill>
                            <a:schemeClr val="tx1"/>
                          </a:solidFill>
                          <a:effectLst/>
                          <a:latin typeface="Arial" charset="0"/>
                        </a:rPr>
                        <a:t>5</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2000" b="0" i="0" u="none" strike="noStrike" cap="none" normalizeH="0" baseline="0">
                          <a:ln>
                            <a:noFill/>
                          </a:ln>
                          <a:solidFill>
                            <a:schemeClr val="tx1"/>
                          </a:solidFill>
                          <a:effectLst/>
                          <a:latin typeface="Arial" charset="0"/>
                        </a:rPr>
                        <a:t>6</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2000" b="0" i="0" u="none" strike="noStrike" cap="none" normalizeH="0" baseline="0">
                          <a:ln>
                            <a:noFill/>
                          </a:ln>
                          <a:solidFill>
                            <a:schemeClr val="tx1"/>
                          </a:solidFill>
                          <a:effectLst/>
                          <a:latin typeface="Arial" charset="0"/>
                        </a:rPr>
                        <a:t>7</a:t>
                      </a:r>
                    </a:p>
                    <a:p>
                      <a:pPr marL="0" marR="0" lvl="0" indent="0" algn="ctr" defTabSz="914400" rtl="0" eaLnBrk="1" fontAlgn="base" latinLnBrk="0" hangingPunct="1">
                        <a:lnSpc>
                          <a:spcPct val="100000"/>
                        </a:lnSpc>
                        <a:spcBef>
                          <a:spcPct val="20000"/>
                        </a:spcBef>
                        <a:spcAft>
                          <a:spcPct val="35000"/>
                        </a:spcAft>
                        <a:buClrTx/>
                        <a:buSzTx/>
                        <a:buFontTx/>
                        <a:buNone/>
                        <a:tabLst/>
                      </a:pPr>
                      <a:r>
                        <a:rPr kumimoji="0" lang="en-IE" sz="2000" b="0" i="0" u="none" strike="noStrike" cap="none" normalizeH="0" baseline="0">
                          <a:ln>
                            <a:noFill/>
                          </a:ln>
                          <a:solidFill>
                            <a:schemeClr val="tx1"/>
                          </a:solidFill>
                          <a:effectLst/>
                          <a:latin typeface="Arial" charset="0"/>
                        </a:rPr>
                        <a:t>8</a:t>
                      </a:r>
                      <a:endParaRPr kumimoji="0" lang="en-US" sz="20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852500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IE" altLang="en-US" sz="3600"/>
              <a:t>Bresenham Line Algorithm Summary</a:t>
            </a:r>
            <a:endParaRPr lang="en-GB" altLang="en-US" sz="3600"/>
          </a:p>
        </p:txBody>
      </p:sp>
      <p:sp>
        <p:nvSpPr>
          <p:cNvPr id="27651" name="Rectangle 3"/>
          <p:cNvSpPr>
            <a:spLocks noGrp="1" noChangeArrowheads="1"/>
          </p:cNvSpPr>
          <p:nvPr>
            <p:ph type="body" idx="1"/>
          </p:nvPr>
        </p:nvSpPr>
        <p:spPr/>
        <p:txBody>
          <a:bodyPr/>
          <a:lstStyle/>
          <a:p>
            <a:pPr marL="0" indent="0">
              <a:buNone/>
            </a:pPr>
            <a:r>
              <a:rPr lang="en-IE" altLang="en-US"/>
              <a:t>The Bresenham line algorithm has the following advantages:</a:t>
            </a:r>
          </a:p>
          <a:p>
            <a:pPr lvl="1"/>
            <a:r>
              <a:rPr lang="en-IE" altLang="en-US"/>
              <a:t>An fast incremental algorithm</a:t>
            </a:r>
          </a:p>
          <a:p>
            <a:pPr lvl="1"/>
            <a:r>
              <a:rPr lang="en-IE" altLang="en-US"/>
              <a:t>Uses only integer calculations</a:t>
            </a:r>
          </a:p>
          <a:p>
            <a:pPr marL="0" indent="0">
              <a:buNone/>
            </a:pPr>
            <a:r>
              <a:rPr lang="en-IE" altLang="en-US"/>
              <a:t>Comparing this to the DDA algorithm, DDA has the following problems:</a:t>
            </a:r>
          </a:p>
          <a:p>
            <a:pPr lvl="1"/>
            <a:r>
              <a:rPr lang="en-IE" altLang="en-US"/>
              <a:t>Accumulation of round-off errors can make the pixelated line drift away from what was intended</a:t>
            </a:r>
          </a:p>
          <a:p>
            <a:pPr lvl="1"/>
            <a:r>
              <a:rPr lang="en-IE" altLang="en-US"/>
              <a:t>The rounding operations and floating point arithmetic involved are time consuming</a:t>
            </a:r>
            <a:endParaRPr lang="en-GB" altLang="en-US"/>
          </a:p>
        </p:txBody>
      </p:sp>
    </p:spTree>
    <p:extLst>
      <p:ext uri="{BB962C8B-B14F-4D97-AF65-F5344CB8AC3E}">
        <p14:creationId xmlns:p14="http://schemas.microsoft.com/office/powerpoint/2010/main" val="2666556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投影片編號版面配置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en-US" altLang="zh-TW" sz="1400"/>
          </a:p>
          <a:p>
            <a:pPr eaLnBrk="1" hangingPunct="1"/>
            <a:r>
              <a:rPr lang="en-US" altLang="zh-TW" sz="1400"/>
              <a:t>Page </a:t>
            </a:r>
            <a:fld id="{F725CCCB-95B9-4444-9033-8D7DC744562C}" type="slidenum">
              <a:rPr lang="en-US" altLang="zh-TW" sz="1400"/>
              <a:pPr eaLnBrk="1" hangingPunct="1"/>
              <a:t>6</a:t>
            </a:fld>
            <a:endParaRPr lang="en-US" altLang="zh-TW" sz="1400"/>
          </a:p>
        </p:txBody>
      </p:sp>
      <p:sp>
        <p:nvSpPr>
          <p:cNvPr id="58370" name="Rectangle 2"/>
          <p:cNvSpPr>
            <a:spLocks noGrp="1" noChangeArrowheads="1"/>
          </p:cNvSpPr>
          <p:nvPr>
            <p:ph type="title"/>
          </p:nvPr>
        </p:nvSpPr>
        <p:spPr>
          <a:xfrm>
            <a:off x="1524000" y="152400"/>
            <a:ext cx="4211638" cy="609600"/>
          </a:xfrm>
        </p:spPr>
        <p:txBody>
          <a:bodyPr>
            <a:normAutofit fontScale="90000"/>
          </a:bodyPr>
          <a:lstStyle/>
          <a:p>
            <a:pPr eaLnBrk="1" hangingPunct="1">
              <a:defRPr/>
            </a:pPr>
            <a:r>
              <a:rPr lang="en-US" altLang="zh-TW" sz="4000">
                <a:cs typeface="Arial" pitchFamily="34" charset="0"/>
              </a:rPr>
              <a:t>1.1Input Devices</a:t>
            </a:r>
          </a:p>
        </p:txBody>
      </p:sp>
      <p:sp>
        <p:nvSpPr>
          <p:cNvPr id="17413" name="Rectangle 3"/>
          <p:cNvSpPr>
            <a:spLocks noGrp="1" noChangeArrowheads="1"/>
          </p:cNvSpPr>
          <p:nvPr>
            <p:ph type="body" idx="1"/>
          </p:nvPr>
        </p:nvSpPr>
        <p:spPr>
          <a:xfrm>
            <a:off x="1919288" y="692151"/>
            <a:ext cx="8229600" cy="5059363"/>
          </a:xfrm>
        </p:spPr>
        <p:txBody>
          <a:bodyPr/>
          <a:lstStyle/>
          <a:p>
            <a:pPr eaLnBrk="1" hangingPunct="1"/>
            <a:r>
              <a:rPr lang="en-US" altLang="zh-TW">
                <a:cs typeface="Arial" panose="020B0604020202020204" pitchFamily="34" charset="0"/>
              </a:rPr>
              <a:t>Scanner</a:t>
            </a:r>
          </a:p>
          <a:p>
            <a:pPr eaLnBrk="1" hangingPunct="1"/>
            <a:r>
              <a:rPr lang="en-US" altLang="zh-TW" sz="2400">
                <a:cs typeface="Arial" panose="020B0604020202020204" pitchFamily="34" charset="0"/>
              </a:rPr>
              <a:t>Scanner is a device used to convert a still image into a digital one. It can read text or illustrations printed on paper and translate the information into a form the computer can use</a:t>
            </a:r>
            <a:endParaRPr lang="en-US" altLang="zh-TW" sz="2400">
              <a:solidFill>
                <a:schemeClr val="bg2"/>
              </a:solidFill>
              <a:cs typeface="Arial" panose="020B0604020202020204" pitchFamily="34" charset="0"/>
            </a:endParaRPr>
          </a:p>
        </p:txBody>
      </p:sp>
      <p:pic>
        <p:nvPicPr>
          <p:cNvPr id="17414" name="Picture 4" descr="SCA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276600"/>
            <a:ext cx="2401888"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5" descr="AAA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3690938"/>
            <a:ext cx="3429000"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6" descr="BBB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1" y="2895600"/>
            <a:ext cx="149066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Text Box 7"/>
          <p:cNvSpPr txBox="1">
            <a:spLocks noChangeArrowheads="1"/>
          </p:cNvSpPr>
          <p:nvPr/>
        </p:nvSpPr>
        <p:spPr bwMode="auto">
          <a:xfrm>
            <a:off x="2133600" y="5867401"/>
            <a:ext cx="2090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spcBef>
                <a:spcPct val="50000"/>
              </a:spcBef>
            </a:pPr>
            <a:r>
              <a:rPr lang="en-US" altLang="zh-TW" sz="2000">
                <a:cs typeface="Arial" panose="020B0604020202020204" pitchFamily="34" charset="0"/>
              </a:rPr>
              <a:t>Flatbed scanner</a:t>
            </a:r>
          </a:p>
        </p:txBody>
      </p:sp>
      <p:sp>
        <p:nvSpPr>
          <p:cNvPr id="17418" name="Text Box 8"/>
          <p:cNvSpPr txBox="1">
            <a:spLocks noChangeArrowheads="1"/>
          </p:cNvSpPr>
          <p:nvPr/>
        </p:nvSpPr>
        <p:spPr bwMode="auto">
          <a:xfrm>
            <a:off x="3792538" y="3886201"/>
            <a:ext cx="21510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spcBef>
                <a:spcPct val="50000"/>
              </a:spcBef>
            </a:pPr>
            <a:r>
              <a:rPr lang="en-US" altLang="zh-TW" sz="2000">
                <a:cs typeface="Arial" panose="020B0604020202020204" pitchFamily="34" charset="0"/>
              </a:rPr>
              <a:t>Bar code reader</a:t>
            </a:r>
          </a:p>
        </p:txBody>
      </p:sp>
      <p:sp>
        <p:nvSpPr>
          <p:cNvPr id="17419" name="Text Box 9"/>
          <p:cNvSpPr txBox="1">
            <a:spLocks noChangeArrowheads="1"/>
          </p:cNvSpPr>
          <p:nvPr/>
        </p:nvSpPr>
        <p:spPr bwMode="auto">
          <a:xfrm>
            <a:off x="7391400" y="3429001"/>
            <a:ext cx="198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spcBef>
                <a:spcPct val="50000"/>
              </a:spcBef>
            </a:pPr>
            <a:r>
              <a:rPr lang="en-US" altLang="zh-TW" sz="2000">
                <a:cs typeface="Arial" panose="020B0604020202020204" pitchFamily="34" charset="0"/>
              </a:rPr>
              <a:t>Film scanner</a:t>
            </a:r>
          </a:p>
        </p:txBody>
      </p:sp>
    </p:spTree>
    <p:extLst>
      <p:ext uri="{BB962C8B-B14F-4D97-AF65-F5344CB8AC3E}">
        <p14:creationId xmlns:p14="http://schemas.microsoft.com/office/powerpoint/2010/main" val="13060240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599459" y="528049"/>
            <a:ext cx="11376261" cy="5681022"/>
          </a:xfrm>
          <a:prstGeom prst="rect">
            <a:avLst/>
          </a:prstGeom>
        </p:spPr>
      </p:pic>
    </p:spTree>
    <p:extLst>
      <p:ext uri="{BB962C8B-B14F-4D97-AF65-F5344CB8AC3E}">
        <p14:creationId xmlns:p14="http://schemas.microsoft.com/office/powerpoint/2010/main" val="7528006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12166706" cy="4159044"/>
          </a:xfrm>
          <a:prstGeom prst="rect">
            <a:avLst/>
          </a:prstGeom>
        </p:spPr>
      </p:pic>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2924789" y="4713492"/>
            <a:ext cx="6076950" cy="1914525"/>
          </a:xfrm>
          <a:prstGeom prst="rect">
            <a:avLst/>
          </a:prstGeom>
        </p:spPr>
      </p:pic>
    </p:spTree>
    <p:extLst>
      <p:ext uri="{BB962C8B-B14F-4D97-AF65-F5344CB8AC3E}">
        <p14:creationId xmlns:p14="http://schemas.microsoft.com/office/powerpoint/2010/main" val="13183077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0303" y="365124"/>
            <a:ext cx="11758081" cy="5811839"/>
          </a:xfrm>
          <a:prstGeom prst="rect">
            <a:avLst/>
          </a:prstGeom>
        </p:spPr>
      </p:pic>
    </p:spTree>
    <p:extLst>
      <p:ext uri="{BB962C8B-B14F-4D97-AF65-F5344CB8AC3E}">
        <p14:creationId xmlns:p14="http://schemas.microsoft.com/office/powerpoint/2010/main" val="36982018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400358" y="365125"/>
            <a:ext cx="11191874" cy="3602191"/>
          </a:xfrm>
          <a:prstGeom prst="rect">
            <a:avLst/>
          </a:prstGeom>
        </p:spPr>
      </p:pic>
      <p:pic>
        <p:nvPicPr>
          <p:cNvPr id="6" name="Picture 5"/>
          <p:cNvPicPr>
            <a:picLocks noChangeAspect="1"/>
          </p:cNvPicPr>
          <p:nvPr/>
        </p:nvPicPr>
        <p:blipFill>
          <a:blip r:embed="rId3"/>
          <a:stretch>
            <a:fillRect/>
          </a:stretch>
        </p:blipFill>
        <p:spPr>
          <a:xfrm>
            <a:off x="4852219" y="3893574"/>
            <a:ext cx="5701327" cy="2726301"/>
          </a:xfrm>
          <a:prstGeom prst="rect">
            <a:avLst/>
          </a:prstGeom>
        </p:spPr>
      </p:pic>
    </p:spTree>
    <p:extLst>
      <p:ext uri="{BB962C8B-B14F-4D97-AF65-F5344CB8AC3E}">
        <p14:creationId xmlns:p14="http://schemas.microsoft.com/office/powerpoint/2010/main" val="42517065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627122" y="806364"/>
            <a:ext cx="11053601" cy="5343713"/>
          </a:xfrm>
          <a:prstGeom prst="rect">
            <a:avLst/>
          </a:prstGeom>
        </p:spPr>
      </p:pic>
    </p:spTree>
    <p:extLst>
      <p:ext uri="{BB962C8B-B14F-4D97-AF65-F5344CB8AC3E}">
        <p14:creationId xmlns:p14="http://schemas.microsoft.com/office/powerpoint/2010/main" val="24044947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95133" y="1690688"/>
            <a:ext cx="11374079" cy="3264770"/>
          </a:xfrm>
          <a:prstGeom prst="rect">
            <a:avLst/>
          </a:prstGeom>
        </p:spPr>
      </p:pic>
    </p:spTree>
    <p:extLst>
      <p:ext uri="{BB962C8B-B14F-4D97-AF65-F5344CB8AC3E}">
        <p14:creationId xmlns:p14="http://schemas.microsoft.com/office/powerpoint/2010/main" val="2108275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編號版面配置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en-US" altLang="zh-TW" sz="1400"/>
          </a:p>
          <a:p>
            <a:pPr eaLnBrk="1" hangingPunct="1"/>
            <a:r>
              <a:rPr lang="en-US" altLang="zh-TW" sz="1400"/>
              <a:t>Page </a:t>
            </a:r>
            <a:fld id="{F314F088-5E3F-4B15-9A51-1FD61417504E}" type="slidenum">
              <a:rPr lang="en-US" altLang="zh-TW" sz="1400"/>
              <a:pPr eaLnBrk="1" hangingPunct="1"/>
              <a:t>7</a:t>
            </a:fld>
            <a:endParaRPr lang="en-US" altLang="zh-TW" sz="1400"/>
          </a:p>
        </p:txBody>
      </p:sp>
      <p:sp>
        <p:nvSpPr>
          <p:cNvPr id="59394" name="Rectangle 2"/>
          <p:cNvSpPr>
            <a:spLocks noGrp="1" noChangeArrowheads="1"/>
          </p:cNvSpPr>
          <p:nvPr>
            <p:ph type="title"/>
          </p:nvPr>
        </p:nvSpPr>
        <p:spPr>
          <a:xfrm>
            <a:off x="1524000" y="152400"/>
            <a:ext cx="4427538" cy="609600"/>
          </a:xfrm>
        </p:spPr>
        <p:txBody>
          <a:bodyPr>
            <a:normAutofit fontScale="90000"/>
          </a:bodyPr>
          <a:lstStyle/>
          <a:p>
            <a:pPr eaLnBrk="1" hangingPunct="1">
              <a:defRPr/>
            </a:pPr>
            <a:r>
              <a:rPr lang="en-US" altLang="zh-TW" sz="4000"/>
              <a:t>1.1Input Devices</a:t>
            </a:r>
          </a:p>
        </p:txBody>
      </p:sp>
      <p:sp>
        <p:nvSpPr>
          <p:cNvPr id="18437" name="Rectangle 3"/>
          <p:cNvSpPr>
            <a:spLocks noGrp="1" noChangeArrowheads="1"/>
          </p:cNvSpPr>
          <p:nvPr>
            <p:ph type="body" idx="1"/>
          </p:nvPr>
        </p:nvSpPr>
        <p:spPr>
          <a:xfrm>
            <a:off x="1919288" y="620713"/>
            <a:ext cx="8229600" cy="5059362"/>
          </a:xfrm>
        </p:spPr>
        <p:txBody>
          <a:bodyPr/>
          <a:lstStyle/>
          <a:p>
            <a:pPr eaLnBrk="1" hangingPunct="1"/>
            <a:r>
              <a:rPr lang="en-US" altLang="zh-TW" sz="3200"/>
              <a:t>Sound Input Tool</a:t>
            </a:r>
          </a:p>
          <a:p>
            <a:pPr eaLnBrk="1" hangingPunct="1">
              <a:buFontTx/>
              <a:buNone/>
            </a:pPr>
            <a:endParaRPr lang="en-US" altLang="zh-TW" sz="3200"/>
          </a:p>
          <a:p>
            <a:pPr eaLnBrk="1" hangingPunct="1">
              <a:buFontTx/>
              <a:buNone/>
            </a:pPr>
            <a:endParaRPr lang="en-US" altLang="zh-TW" sz="3200"/>
          </a:p>
          <a:p>
            <a:pPr eaLnBrk="1" hangingPunct="1">
              <a:buFontTx/>
              <a:buNone/>
            </a:pPr>
            <a:endParaRPr lang="en-US" altLang="zh-TW" sz="3200"/>
          </a:p>
          <a:p>
            <a:pPr eaLnBrk="1" hangingPunct="1"/>
            <a:r>
              <a:rPr lang="en-US" altLang="zh-TW" sz="3200"/>
              <a:t>Digital Camera</a:t>
            </a:r>
          </a:p>
          <a:p>
            <a:pPr eaLnBrk="1" hangingPunct="1">
              <a:buFontTx/>
              <a:buNone/>
            </a:pPr>
            <a:endParaRPr lang="en-US" altLang="zh-TW" sz="3200"/>
          </a:p>
          <a:p>
            <a:pPr eaLnBrk="1" hangingPunct="1">
              <a:buFontTx/>
              <a:buNone/>
            </a:pPr>
            <a:endParaRPr lang="en-US" altLang="zh-TW" sz="3200"/>
          </a:p>
          <a:p>
            <a:pPr eaLnBrk="1" hangingPunct="1"/>
            <a:r>
              <a:rPr lang="en-US" altLang="zh-TW" sz="3200"/>
              <a:t>Digital Video Camera</a:t>
            </a:r>
          </a:p>
          <a:p>
            <a:pPr eaLnBrk="1" hangingPunct="1">
              <a:buFontTx/>
              <a:buNone/>
            </a:pPr>
            <a:endParaRPr lang="en-US" altLang="zh-TW" sz="3200">
              <a:solidFill>
                <a:schemeClr val="bg2"/>
              </a:solidFill>
            </a:endParaRPr>
          </a:p>
        </p:txBody>
      </p:sp>
      <p:pic>
        <p:nvPicPr>
          <p:cNvPr id="18438" name="Picture 4" descr="EE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275" y="1628776"/>
            <a:ext cx="1905000"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5" descr="未命名 -2拷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914401"/>
            <a:ext cx="884238"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6" descr="DV -1拷貝"/>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1" y="5229226"/>
            <a:ext cx="1109663"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7" descr="未命名 -13拷貝"/>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276600"/>
            <a:ext cx="220980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8" descr="未命名 -17拷貝"/>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1" y="5029201"/>
            <a:ext cx="981075"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6200" y="914400"/>
            <a:ext cx="407988"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pic>
      <p:pic>
        <p:nvPicPr>
          <p:cNvPr id="18444" name="Picture 10" descr="QQQQQQQQ"/>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3800" y="2944813"/>
            <a:ext cx="2819400" cy="207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5" name="Text Box 11"/>
          <p:cNvSpPr txBox="1">
            <a:spLocks noChangeArrowheads="1"/>
          </p:cNvSpPr>
          <p:nvPr/>
        </p:nvSpPr>
        <p:spPr bwMode="auto">
          <a:xfrm>
            <a:off x="1524001" y="1557339"/>
            <a:ext cx="17637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spcBef>
                <a:spcPct val="50000"/>
              </a:spcBef>
            </a:pPr>
            <a:r>
              <a:rPr lang="en-US" altLang="zh-TW" sz="2000"/>
              <a:t>A Speech Recognition System</a:t>
            </a:r>
          </a:p>
        </p:txBody>
      </p:sp>
      <p:sp>
        <p:nvSpPr>
          <p:cNvPr id="18446" name="Text Box 12"/>
          <p:cNvSpPr txBox="1">
            <a:spLocks noChangeArrowheads="1"/>
          </p:cNvSpPr>
          <p:nvPr/>
        </p:nvSpPr>
        <p:spPr bwMode="auto">
          <a:xfrm>
            <a:off x="6096001" y="1752601"/>
            <a:ext cx="1584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spcBef>
                <a:spcPct val="50000"/>
              </a:spcBef>
            </a:pPr>
            <a:r>
              <a:rPr lang="en-US" altLang="zh-TW" sz="2000"/>
              <a:t>Microphone</a:t>
            </a:r>
          </a:p>
        </p:txBody>
      </p:sp>
      <p:sp>
        <p:nvSpPr>
          <p:cNvPr id="18447" name="Text Box 13"/>
          <p:cNvSpPr txBox="1">
            <a:spLocks noChangeArrowheads="1"/>
          </p:cNvSpPr>
          <p:nvPr/>
        </p:nvSpPr>
        <p:spPr bwMode="auto">
          <a:xfrm>
            <a:off x="8040688" y="1341439"/>
            <a:ext cx="1987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spcBef>
                <a:spcPct val="50000"/>
              </a:spcBef>
            </a:pPr>
            <a:r>
              <a:rPr lang="en-US" altLang="zh-TW" sz="2000"/>
              <a:t>Digital recorder</a:t>
            </a:r>
          </a:p>
        </p:txBody>
      </p:sp>
      <p:sp>
        <p:nvSpPr>
          <p:cNvPr id="18448" name="Text Box 14"/>
          <p:cNvSpPr txBox="1">
            <a:spLocks noChangeArrowheads="1"/>
          </p:cNvSpPr>
          <p:nvPr/>
        </p:nvSpPr>
        <p:spPr bwMode="auto">
          <a:xfrm>
            <a:off x="2782888" y="5715001"/>
            <a:ext cx="24749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spcBef>
                <a:spcPct val="50000"/>
              </a:spcBef>
            </a:pPr>
            <a:r>
              <a:rPr lang="en-US" altLang="zh-TW" sz="2000"/>
              <a:t>Digital Video Camera</a:t>
            </a:r>
          </a:p>
        </p:txBody>
      </p:sp>
      <p:sp>
        <p:nvSpPr>
          <p:cNvPr id="18449" name="Text Box 15"/>
          <p:cNvSpPr txBox="1">
            <a:spLocks noChangeArrowheads="1"/>
          </p:cNvSpPr>
          <p:nvPr/>
        </p:nvSpPr>
        <p:spPr bwMode="auto">
          <a:xfrm>
            <a:off x="7315200" y="5562601"/>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spcBef>
                <a:spcPct val="50000"/>
              </a:spcBef>
            </a:pPr>
            <a:r>
              <a:rPr lang="en-US" altLang="zh-TW" sz="2000"/>
              <a:t>Web Camera</a:t>
            </a:r>
          </a:p>
        </p:txBody>
      </p:sp>
    </p:spTree>
    <p:extLst>
      <p:ext uri="{BB962C8B-B14F-4D97-AF65-F5344CB8AC3E}">
        <p14:creationId xmlns:p14="http://schemas.microsoft.com/office/powerpoint/2010/main" val="2802546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投影片編號版面配置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en-US" altLang="zh-TW" sz="1400"/>
          </a:p>
          <a:p>
            <a:pPr eaLnBrk="1" hangingPunct="1"/>
            <a:r>
              <a:rPr lang="en-US" altLang="zh-TW" sz="1400"/>
              <a:t>Page </a:t>
            </a:r>
            <a:fld id="{1F1DA3DF-14DA-4A94-B00D-6DB3E1594744}" type="slidenum">
              <a:rPr lang="en-US" altLang="zh-TW" sz="1400"/>
              <a:pPr eaLnBrk="1" hangingPunct="1"/>
              <a:t>8</a:t>
            </a:fld>
            <a:endParaRPr lang="en-US" altLang="zh-TW" sz="1400"/>
          </a:p>
        </p:txBody>
      </p:sp>
      <p:sp>
        <p:nvSpPr>
          <p:cNvPr id="61442" name="Rectangle 2"/>
          <p:cNvSpPr>
            <a:spLocks noGrp="1" noChangeArrowheads="1"/>
          </p:cNvSpPr>
          <p:nvPr>
            <p:ph type="title"/>
          </p:nvPr>
        </p:nvSpPr>
        <p:spPr>
          <a:xfrm>
            <a:off x="1524001" y="152400"/>
            <a:ext cx="4786313" cy="609600"/>
          </a:xfrm>
        </p:spPr>
        <p:txBody>
          <a:bodyPr>
            <a:normAutofit fontScale="90000"/>
          </a:bodyPr>
          <a:lstStyle/>
          <a:p>
            <a:pPr eaLnBrk="1" hangingPunct="1">
              <a:defRPr/>
            </a:pPr>
            <a:r>
              <a:rPr lang="en-US" altLang="zh-TW" dirty="0"/>
              <a:t>1.2 Output Device</a:t>
            </a:r>
            <a:endParaRPr lang="zh-TW" altLang="en-US" dirty="0"/>
          </a:p>
        </p:txBody>
      </p:sp>
      <p:sp>
        <p:nvSpPr>
          <p:cNvPr id="19461" name="Rectangle 3"/>
          <p:cNvSpPr>
            <a:spLocks noGrp="1" noChangeArrowheads="1"/>
          </p:cNvSpPr>
          <p:nvPr>
            <p:ph type="body" idx="1"/>
          </p:nvPr>
        </p:nvSpPr>
        <p:spPr>
          <a:xfrm>
            <a:off x="1981200" y="990601"/>
            <a:ext cx="8229600" cy="5059363"/>
          </a:xfrm>
        </p:spPr>
        <p:txBody>
          <a:bodyPr/>
          <a:lstStyle/>
          <a:p>
            <a:pPr eaLnBrk="1" hangingPunct="1"/>
            <a:r>
              <a:rPr lang="en-US" altLang="zh-TW" b="1">
                <a:latin typeface="Times New Roman" panose="02020603050405020304" pitchFamily="18" charset="0"/>
              </a:rPr>
              <a:t>Motivation</a:t>
            </a:r>
            <a:endParaRPr lang="en-US" altLang="zh-TW">
              <a:latin typeface="Times New Roman" panose="02020603050405020304" pitchFamily="18" charset="0"/>
            </a:endParaRPr>
          </a:p>
          <a:p>
            <a:pPr eaLnBrk="1" hangingPunct="1"/>
            <a:r>
              <a:rPr lang="en-US" altLang="zh-TW">
                <a:latin typeface="Times New Roman" panose="02020603050405020304" pitchFamily="18" charset="0"/>
              </a:rPr>
              <a:t>Match the following tasks with the suitable output device:</a:t>
            </a:r>
          </a:p>
        </p:txBody>
      </p:sp>
      <p:pic>
        <p:nvPicPr>
          <p:cNvPr id="19462" name="Picture 4" descr="未命名 -4拷貝"/>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6800" y="2286000"/>
            <a:ext cx="979488"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5" descr="未命名 -23拷貝"/>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8077200" y="3184526"/>
            <a:ext cx="1295400"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6" descr="未命名 -19拷貝"/>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86800" y="4373564"/>
            <a:ext cx="820738"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7" descr="未命名 -14拷貝"/>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5334001"/>
            <a:ext cx="15240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8" descr="未命名 -19拷貝"/>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67800" y="4373564"/>
            <a:ext cx="750888"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7" name="Oval 9"/>
          <p:cNvSpPr>
            <a:spLocks noChangeArrowheads="1"/>
          </p:cNvSpPr>
          <p:nvPr/>
        </p:nvSpPr>
        <p:spPr bwMode="auto">
          <a:xfrm>
            <a:off x="7772400" y="27432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68" name="Oval 10"/>
          <p:cNvSpPr>
            <a:spLocks noChangeArrowheads="1"/>
          </p:cNvSpPr>
          <p:nvPr/>
        </p:nvSpPr>
        <p:spPr bwMode="auto">
          <a:xfrm>
            <a:off x="7772400" y="38100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69" name="Oval 11"/>
          <p:cNvSpPr>
            <a:spLocks noChangeArrowheads="1"/>
          </p:cNvSpPr>
          <p:nvPr/>
        </p:nvSpPr>
        <p:spPr bwMode="auto">
          <a:xfrm>
            <a:off x="7772400" y="58674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70" name="Oval 12"/>
          <p:cNvSpPr>
            <a:spLocks noChangeArrowheads="1"/>
          </p:cNvSpPr>
          <p:nvPr/>
        </p:nvSpPr>
        <p:spPr bwMode="auto">
          <a:xfrm>
            <a:off x="7772400" y="48006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71" name="Oval 13"/>
          <p:cNvSpPr>
            <a:spLocks noChangeArrowheads="1"/>
          </p:cNvSpPr>
          <p:nvPr/>
        </p:nvSpPr>
        <p:spPr bwMode="auto">
          <a:xfrm>
            <a:off x="6781800" y="27432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72" name="Oval 14"/>
          <p:cNvSpPr>
            <a:spLocks noChangeArrowheads="1"/>
          </p:cNvSpPr>
          <p:nvPr/>
        </p:nvSpPr>
        <p:spPr bwMode="auto">
          <a:xfrm>
            <a:off x="6781800" y="38100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73" name="Oval 15"/>
          <p:cNvSpPr>
            <a:spLocks noChangeArrowheads="1"/>
          </p:cNvSpPr>
          <p:nvPr/>
        </p:nvSpPr>
        <p:spPr bwMode="auto">
          <a:xfrm>
            <a:off x="6781800" y="58674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74" name="Oval 16"/>
          <p:cNvSpPr>
            <a:spLocks noChangeArrowheads="1"/>
          </p:cNvSpPr>
          <p:nvPr/>
        </p:nvSpPr>
        <p:spPr bwMode="auto">
          <a:xfrm>
            <a:off x="6781800" y="48006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75" name="Oval 17"/>
          <p:cNvSpPr>
            <a:spLocks noChangeArrowheads="1"/>
          </p:cNvSpPr>
          <p:nvPr/>
        </p:nvSpPr>
        <p:spPr bwMode="auto">
          <a:xfrm>
            <a:off x="4876800" y="27432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76" name="Oval 18"/>
          <p:cNvSpPr>
            <a:spLocks noChangeArrowheads="1"/>
          </p:cNvSpPr>
          <p:nvPr/>
        </p:nvSpPr>
        <p:spPr bwMode="auto">
          <a:xfrm>
            <a:off x="4876800" y="38100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77" name="Oval 19"/>
          <p:cNvSpPr>
            <a:spLocks noChangeArrowheads="1"/>
          </p:cNvSpPr>
          <p:nvPr/>
        </p:nvSpPr>
        <p:spPr bwMode="auto">
          <a:xfrm>
            <a:off x="4876800" y="58674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78" name="Oval 20"/>
          <p:cNvSpPr>
            <a:spLocks noChangeArrowheads="1"/>
          </p:cNvSpPr>
          <p:nvPr/>
        </p:nvSpPr>
        <p:spPr bwMode="auto">
          <a:xfrm>
            <a:off x="4876800" y="48006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79" name="Oval 21"/>
          <p:cNvSpPr>
            <a:spLocks noChangeArrowheads="1"/>
          </p:cNvSpPr>
          <p:nvPr/>
        </p:nvSpPr>
        <p:spPr bwMode="auto">
          <a:xfrm>
            <a:off x="3886200" y="27432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80" name="Oval 22"/>
          <p:cNvSpPr>
            <a:spLocks noChangeArrowheads="1"/>
          </p:cNvSpPr>
          <p:nvPr/>
        </p:nvSpPr>
        <p:spPr bwMode="auto">
          <a:xfrm>
            <a:off x="3886200" y="38100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81" name="Oval 23"/>
          <p:cNvSpPr>
            <a:spLocks noChangeArrowheads="1"/>
          </p:cNvSpPr>
          <p:nvPr/>
        </p:nvSpPr>
        <p:spPr bwMode="auto">
          <a:xfrm>
            <a:off x="3886200" y="58674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82" name="Oval 24"/>
          <p:cNvSpPr>
            <a:spLocks noChangeArrowheads="1"/>
          </p:cNvSpPr>
          <p:nvPr/>
        </p:nvSpPr>
        <p:spPr bwMode="auto">
          <a:xfrm>
            <a:off x="3886200" y="48006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83" name="Rectangle 25"/>
          <p:cNvSpPr>
            <a:spLocks noChangeArrowheads="1"/>
          </p:cNvSpPr>
          <p:nvPr/>
        </p:nvSpPr>
        <p:spPr bwMode="auto">
          <a:xfrm>
            <a:off x="2332039" y="2590801"/>
            <a:ext cx="17235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latin typeface="MS Song" pitchFamily="49" charset="-122"/>
              </a:rPr>
              <a:t>Printing a</a:t>
            </a:r>
          </a:p>
          <a:p>
            <a:pPr eaLnBrk="1" hangingPunct="1"/>
            <a:r>
              <a:rPr lang="en-US" altLang="zh-TW">
                <a:latin typeface="MS Song" pitchFamily="49" charset="-122"/>
              </a:rPr>
              <a:t>photo</a:t>
            </a:r>
            <a:endParaRPr lang="en-US" altLang="zh-TW"/>
          </a:p>
        </p:txBody>
      </p:sp>
      <p:sp>
        <p:nvSpPr>
          <p:cNvPr id="19484" name="Rectangle 26"/>
          <p:cNvSpPr>
            <a:spLocks noChangeArrowheads="1"/>
          </p:cNvSpPr>
          <p:nvPr/>
        </p:nvSpPr>
        <p:spPr bwMode="auto">
          <a:xfrm>
            <a:off x="2292351" y="3581401"/>
            <a:ext cx="17235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latin typeface="MS Song" pitchFamily="49" charset="-122"/>
              </a:rPr>
              <a:t>Presenting</a:t>
            </a:r>
          </a:p>
          <a:p>
            <a:pPr eaLnBrk="1" hangingPunct="1"/>
            <a:r>
              <a:rPr lang="en-US" altLang="zh-TW">
                <a:latin typeface="MS Song" pitchFamily="49" charset="-122"/>
              </a:rPr>
              <a:t>a report</a:t>
            </a:r>
            <a:endParaRPr lang="en-US" altLang="zh-TW"/>
          </a:p>
        </p:txBody>
      </p:sp>
      <p:sp>
        <p:nvSpPr>
          <p:cNvPr id="19485" name="Rectangle 27"/>
          <p:cNvSpPr>
            <a:spLocks noChangeArrowheads="1"/>
          </p:cNvSpPr>
          <p:nvPr/>
        </p:nvSpPr>
        <p:spPr bwMode="auto">
          <a:xfrm>
            <a:off x="2355850" y="4724401"/>
            <a:ext cx="15696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latin typeface="MS Song" pitchFamily="49" charset="-122"/>
              </a:rPr>
              <a:t>Playing a</a:t>
            </a:r>
          </a:p>
          <a:p>
            <a:pPr eaLnBrk="1" hangingPunct="1"/>
            <a:r>
              <a:rPr lang="en-US" altLang="zh-TW">
                <a:latin typeface="MS Song" pitchFamily="49" charset="-122"/>
              </a:rPr>
              <a:t>video</a:t>
            </a:r>
            <a:endParaRPr lang="en-US" altLang="zh-TW"/>
          </a:p>
        </p:txBody>
      </p:sp>
      <p:sp>
        <p:nvSpPr>
          <p:cNvPr id="19486" name="Rectangle 28"/>
          <p:cNvSpPr>
            <a:spLocks noChangeArrowheads="1"/>
          </p:cNvSpPr>
          <p:nvPr/>
        </p:nvSpPr>
        <p:spPr bwMode="auto">
          <a:xfrm>
            <a:off x="2355850" y="5638801"/>
            <a:ext cx="15696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latin typeface="MS Song" pitchFamily="49" charset="-122"/>
              </a:rPr>
              <a:t>Playing a</a:t>
            </a:r>
          </a:p>
          <a:p>
            <a:pPr eaLnBrk="1" hangingPunct="1"/>
            <a:r>
              <a:rPr lang="en-US" altLang="zh-TW">
                <a:latin typeface="MS Song" pitchFamily="49" charset="-122"/>
              </a:rPr>
              <a:t>speech</a:t>
            </a:r>
            <a:endParaRPr lang="en-US" altLang="zh-TW"/>
          </a:p>
        </p:txBody>
      </p:sp>
      <p:sp>
        <p:nvSpPr>
          <p:cNvPr id="19487" name="Rectangle 29"/>
          <p:cNvSpPr>
            <a:spLocks noChangeArrowheads="1"/>
          </p:cNvSpPr>
          <p:nvPr/>
        </p:nvSpPr>
        <p:spPr bwMode="auto">
          <a:xfrm>
            <a:off x="5335588" y="2590801"/>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latin typeface="MS Song" pitchFamily="49" charset="-122"/>
              </a:rPr>
              <a:t>Speaking</a:t>
            </a:r>
          </a:p>
        </p:txBody>
      </p:sp>
      <p:sp>
        <p:nvSpPr>
          <p:cNvPr id="19488" name="Rectangle 30"/>
          <p:cNvSpPr>
            <a:spLocks noChangeArrowheads="1"/>
          </p:cNvSpPr>
          <p:nvPr/>
        </p:nvSpPr>
        <p:spPr bwMode="auto">
          <a:xfrm>
            <a:off x="5502276" y="3581401"/>
            <a:ext cx="9541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latin typeface="MS Song" pitchFamily="49" charset="-122"/>
              </a:rPr>
              <a:t>Photo</a:t>
            </a:r>
            <a:endParaRPr lang="en-US" altLang="zh-TW"/>
          </a:p>
        </p:txBody>
      </p:sp>
      <p:sp>
        <p:nvSpPr>
          <p:cNvPr id="19489" name="Rectangle 31"/>
          <p:cNvSpPr>
            <a:spLocks noChangeArrowheads="1"/>
          </p:cNvSpPr>
          <p:nvPr/>
        </p:nvSpPr>
        <p:spPr bwMode="auto">
          <a:xfrm>
            <a:off x="5160964" y="4572001"/>
            <a:ext cx="2031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latin typeface="MS Song" pitchFamily="49" charset="-122"/>
              </a:rPr>
              <a:t>Presentation</a:t>
            </a:r>
          </a:p>
          <a:p>
            <a:pPr eaLnBrk="1" hangingPunct="1"/>
            <a:r>
              <a:rPr lang="en-US" altLang="zh-TW">
                <a:latin typeface="MS Song" pitchFamily="49" charset="-122"/>
              </a:rPr>
              <a:t>slide</a:t>
            </a:r>
            <a:endParaRPr lang="en-US" altLang="zh-TW"/>
          </a:p>
        </p:txBody>
      </p:sp>
      <p:sp>
        <p:nvSpPr>
          <p:cNvPr id="19490" name="Rectangle 32"/>
          <p:cNvSpPr>
            <a:spLocks noChangeArrowheads="1"/>
          </p:cNvSpPr>
          <p:nvPr/>
        </p:nvSpPr>
        <p:spPr bwMode="auto">
          <a:xfrm>
            <a:off x="5137151" y="5638801"/>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latin typeface="MS Song" pitchFamily="49" charset="-122"/>
              </a:rPr>
              <a:t>Visual video</a:t>
            </a:r>
            <a:endParaRPr lang="en-US" altLang="zh-TW"/>
          </a:p>
        </p:txBody>
      </p:sp>
      <p:sp>
        <p:nvSpPr>
          <p:cNvPr id="61473" name="Line 33"/>
          <p:cNvSpPr>
            <a:spLocks noChangeShapeType="1"/>
          </p:cNvSpPr>
          <p:nvPr/>
        </p:nvSpPr>
        <p:spPr bwMode="auto">
          <a:xfrm>
            <a:off x="3886200" y="2743200"/>
            <a:ext cx="990600" cy="1066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74" name="Line 34"/>
          <p:cNvSpPr>
            <a:spLocks noChangeShapeType="1"/>
          </p:cNvSpPr>
          <p:nvPr/>
        </p:nvSpPr>
        <p:spPr bwMode="auto">
          <a:xfrm>
            <a:off x="3886200" y="3810000"/>
            <a:ext cx="990600" cy="990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75" name="Line 35"/>
          <p:cNvSpPr>
            <a:spLocks noChangeShapeType="1"/>
          </p:cNvSpPr>
          <p:nvPr/>
        </p:nvSpPr>
        <p:spPr bwMode="auto">
          <a:xfrm>
            <a:off x="3886200" y="4800600"/>
            <a:ext cx="990600" cy="1066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76" name="Line 36"/>
          <p:cNvSpPr>
            <a:spLocks noChangeShapeType="1"/>
          </p:cNvSpPr>
          <p:nvPr/>
        </p:nvSpPr>
        <p:spPr bwMode="auto">
          <a:xfrm flipV="1">
            <a:off x="3886200" y="2819400"/>
            <a:ext cx="990600" cy="30480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77" name="Line 37"/>
          <p:cNvSpPr>
            <a:spLocks noChangeShapeType="1"/>
          </p:cNvSpPr>
          <p:nvPr/>
        </p:nvSpPr>
        <p:spPr bwMode="auto">
          <a:xfrm>
            <a:off x="6781800" y="2743200"/>
            <a:ext cx="990600" cy="20574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78" name="Line 38"/>
          <p:cNvSpPr>
            <a:spLocks noChangeShapeType="1"/>
          </p:cNvSpPr>
          <p:nvPr/>
        </p:nvSpPr>
        <p:spPr bwMode="auto">
          <a:xfrm>
            <a:off x="6858000" y="3810000"/>
            <a:ext cx="9906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79" name="Line 39"/>
          <p:cNvSpPr>
            <a:spLocks noChangeShapeType="1"/>
          </p:cNvSpPr>
          <p:nvPr/>
        </p:nvSpPr>
        <p:spPr bwMode="auto">
          <a:xfrm>
            <a:off x="6781800" y="4800600"/>
            <a:ext cx="990600" cy="1066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80" name="Line 40"/>
          <p:cNvSpPr>
            <a:spLocks noChangeShapeType="1"/>
          </p:cNvSpPr>
          <p:nvPr/>
        </p:nvSpPr>
        <p:spPr bwMode="auto">
          <a:xfrm flipV="1">
            <a:off x="6781800" y="2743200"/>
            <a:ext cx="990600" cy="31242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47187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1473"/>
                                        </p:tgtEl>
                                        <p:attrNameLst>
                                          <p:attrName>style.visibility</p:attrName>
                                        </p:attrNameLst>
                                      </p:cBhvr>
                                      <p:to>
                                        <p:strVal val="visible"/>
                                      </p:to>
                                    </p:set>
                                    <p:animEffect transition="in" filter="wipe(left)">
                                      <p:cBhvr>
                                        <p:cTn id="7" dur="500"/>
                                        <p:tgtEl>
                                          <p:spTgt spid="614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1478"/>
                                        </p:tgtEl>
                                        <p:attrNameLst>
                                          <p:attrName>style.visibility</p:attrName>
                                        </p:attrNameLst>
                                      </p:cBhvr>
                                      <p:to>
                                        <p:strVal val="visible"/>
                                      </p:to>
                                    </p:set>
                                    <p:animEffect transition="in" filter="wipe(left)">
                                      <p:cBhvr>
                                        <p:cTn id="12" dur="500"/>
                                        <p:tgtEl>
                                          <p:spTgt spid="614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1474"/>
                                        </p:tgtEl>
                                        <p:attrNameLst>
                                          <p:attrName>style.visibility</p:attrName>
                                        </p:attrNameLst>
                                      </p:cBhvr>
                                      <p:to>
                                        <p:strVal val="visible"/>
                                      </p:to>
                                    </p:set>
                                    <p:animEffect transition="in" filter="wipe(left)">
                                      <p:cBhvr>
                                        <p:cTn id="17" dur="500"/>
                                        <p:tgtEl>
                                          <p:spTgt spid="614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1479"/>
                                        </p:tgtEl>
                                        <p:attrNameLst>
                                          <p:attrName>style.visibility</p:attrName>
                                        </p:attrNameLst>
                                      </p:cBhvr>
                                      <p:to>
                                        <p:strVal val="visible"/>
                                      </p:to>
                                    </p:set>
                                    <p:animEffect transition="in" filter="wipe(left)">
                                      <p:cBhvr>
                                        <p:cTn id="22" dur="500"/>
                                        <p:tgtEl>
                                          <p:spTgt spid="6147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1475"/>
                                        </p:tgtEl>
                                        <p:attrNameLst>
                                          <p:attrName>style.visibility</p:attrName>
                                        </p:attrNameLst>
                                      </p:cBhvr>
                                      <p:to>
                                        <p:strVal val="visible"/>
                                      </p:to>
                                    </p:set>
                                    <p:animEffect transition="in" filter="wipe(left)">
                                      <p:cBhvr>
                                        <p:cTn id="27" dur="500"/>
                                        <p:tgtEl>
                                          <p:spTgt spid="6147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1480"/>
                                        </p:tgtEl>
                                        <p:attrNameLst>
                                          <p:attrName>style.visibility</p:attrName>
                                        </p:attrNameLst>
                                      </p:cBhvr>
                                      <p:to>
                                        <p:strVal val="visible"/>
                                      </p:to>
                                    </p:set>
                                    <p:animEffect transition="in" filter="wipe(left)">
                                      <p:cBhvr>
                                        <p:cTn id="32" dur="500"/>
                                        <p:tgtEl>
                                          <p:spTgt spid="6148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61476"/>
                                        </p:tgtEl>
                                        <p:attrNameLst>
                                          <p:attrName>style.visibility</p:attrName>
                                        </p:attrNameLst>
                                      </p:cBhvr>
                                      <p:to>
                                        <p:strVal val="visible"/>
                                      </p:to>
                                    </p:set>
                                    <p:animEffect transition="in" filter="wipe(left)">
                                      <p:cBhvr>
                                        <p:cTn id="37" dur="500"/>
                                        <p:tgtEl>
                                          <p:spTgt spid="6147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61477"/>
                                        </p:tgtEl>
                                        <p:attrNameLst>
                                          <p:attrName>style.visibility</p:attrName>
                                        </p:attrNameLst>
                                      </p:cBhvr>
                                      <p:to>
                                        <p:strVal val="visible"/>
                                      </p:to>
                                    </p:set>
                                    <p:animEffect transition="in" filter="wipe(left)">
                                      <p:cBhvr>
                                        <p:cTn id="42" dur="500"/>
                                        <p:tgtEl>
                                          <p:spTgt spid="61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投影片編號版面配置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en-US" altLang="zh-TW" sz="1400"/>
          </a:p>
          <a:p>
            <a:pPr eaLnBrk="1" hangingPunct="1"/>
            <a:r>
              <a:rPr lang="en-US" altLang="zh-TW" sz="1400"/>
              <a:t>Page </a:t>
            </a:r>
            <a:fld id="{1DC8FE6B-D328-44BF-A001-F97C9AECDF3E}" type="slidenum">
              <a:rPr lang="en-US" altLang="zh-TW" sz="1400"/>
              <a:pPr eaLnBrk="1" hangingPunct="1"/>
              <a:t>9</a:t>
            </a:fld>
            <a:endParaRPr lang="en-US" altLang="zh-TW" sz="1400"/>
          </a:p>
        </p:txBody>
      </p:sp>
      <p:sp>
        <p:nvSpPr>
          <p:cNvPr id="62466" name="Rectangle 2"/>
          <p:cNvSpPr>
            <a:spLocks noGrp="1" noChangeArrowheads="1"/>
          </p:cNvSpPr>
          <p:nvPr>
            <p:ph type="title"/>
          </p:nvPr>
        </p:nvSpPr>
        <p:spPr>
          <a:xfrm>
            <a:off x="1524001" y="152400"/>
            <a:ext cx="4714875" cy="609600"/>
          </a:xfrm>
        </p:spPr>
        <p:txBody>
          <a:bodyPr>
            <a:normAutofit fontScale="90000"/>
          </a:bodyPr>
          <a:lstStyle/>
          <a:p>
            <a:pPr eaLnBrk="1" hangingPunct="1">
              <a:defRPr/>
            </a:pPr>
            <a:r>
              <a:rPr lang="en-US" altLang="zh-TW" dirty="0"/>
              <a:t>1.2 Output Device</a:t>
            </a:r>
            <a:endParaRPr lang="zh-TW" altLang="en-US" dirty="0"/>
          </a:p>
        </p:txBody>
      </p:sp>
      <p:sp>
        <p:nvSpPr>
          <p:cNvPr id="20485" name="Rectangle 3"/>
          <p:cNvSpPr>
            <a:spLocks noGrp="1" noChangeArrowheads="1"/>
          </p:cNvSpPr>
          <p:nvPr>
            <p:ph type="body" idx="1"/>
          </p:nvPr>
        </p:nvSpPr>
        <p:spPr>
          <a:xfrm>
            <a:off x="1981200" y="990601"/>
            <a:ext cx="8229600" cy="5059363"/>
          </a:xfrm>
        </p:spPr>
        <p:txBody>
          <a:bodyPr/>
          <a:lstStyle/>
          <a:p>
            <a:pPr eaLnBrk="1" hangingPunct="1"/>
            <a:r>
              <a:rPr lang="en-US" altLang="zh-TW"/>
              <a:t>Monitor</a:t>
            </a:r>
          </a:p>
          <a:p>
            <a:pPr eaLnBrk="1" hangingPunct="1">
              <a:buFontTx/>
              <a:buNone/>
            </a:pPr>
            <a:r>
              <a:rPr lang="en-US" altLang="zh-TW"/>
              <a:t>‧</a:t>
            </a:r>
            <a:r>
              <a:rPr lang="en-US" altLang="zh-TW" sz="2400">
                <a:solidFill>
                  <a:srgbClr val="000000"/>
                </a:solidFill>
                <a:latin typeface="Times New Roman" panose="02020603050405020304" pitchFamily="18" charset="0"/>
              </a:rPr>
              <a:t>There are two main types of monitor, namely the CRT (Cathode Ray Tube) monitor and the LCD (Liquid Crystal Display) monitor.</a:t>
            </a:r>
            <a:endParaRPr lang="en-US" altLang="zh-TW" sz="2400"/>
          </a:p>
          <a:p>
            <a:pPr eaLnBrk="1" hangingPunct="1">
              <a:buFontTx/>
              <a:buNone/>
            </a:pPr>
            <a:r>
              <a:rPr lang="en-US" altLang="zh-TW" sz="2400"/>
              <a:t>‧</a:t>
            </a:r>
            <a:r>
              <a:rPr lang="en-US" altLang="zh-TW" sz="2400">
                <a:solidFill>
                  <a:srgbClr val="000000"/>
                </a:solidFill>
                <a:latin typeface="Times New Roman" panose="02020603050405020304" pitchFamily="18" charset="0"/>
              </a:rPr>
              <a:t>They can show the data processed by the computer in the form of text, images or visual information.</a:t>
            </a:r>
            <a:endParaRPr lang="en-US" altLang="zh-TW" sz="2400"/>
          </a:p>
          <a:p>
            <a:pPr eaLnBrk="1" hangingPunct="1">
              <a:buFontTx/>
              <a:buNone/>
            </a:pPr>
            <a:r>
              <a:rPr lang="en-US" altLang="zh-TW" sz="2400"/>
              <a:t>‧</a:t>
            </a:r>
            <a:r>
              <a:rPr lang="en-US" altLang="zh-TW" sz="2400">
                <a:solidFill>
                  <a:srgbClr val="000000"/>
                </a:solidFill>
                <a:latin typeface="Times New Roman" panose="02020603050405020304" pitchFamily="18" charset="0"/>
              </a:rPr>
              <a:t>The output on the monitor is only temporary and can only be viewed on the computer screen.</a:t>
            </a:r>
          </a:p>
          <a:p>
            <a:pPr eaLnBrk="1" hangingPunct="1">
              <a:buFontTx/>
              <a:buNone/>
            </a:pPr>
            <a:endParaRPr lang="en-US" altLang="zh-TW" sz="2400"/>
          </a:p>
        </p:txBody>
      </p:sp>
      <p:pic>
        <p:nvPicPr>
          <p:cNvPr id="20486" name="Picture 6" descr="D:\img\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1" y="4572000"/>
            <a:ext cx="247332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7" descr="D:\img\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4508500"/>
            <a:ext cx="2046288"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07119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TotalTime>
  <Words>2195</Words>
  <Application>Microsoft Office PowerPoint</Application>
  <PresentationFormat>Widescreen</PresentationFormat>
  <Paragraphs>403</Paragraphs>
  <Slides>65</Slides>
  <Notes>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7" baseType="lpstr">
      <vt:lpstr>arial</vt:lpstr>
      <vt:lpstr>arial</vt:lpstr>
      <vt:lpstr>Calibri</vt:lpstr>
      <vt:lpstr>Calibri Light</vt:lpstr>
      <vt:lpstr>inherit</vt:lpstr>
      <vt:lpstr>MS Song</vt:lpstr>
      <vt:lpstr>Times New Roman</vt:lpstr>
      <vt:lpstr>Verdana</vt:lpstr>
      <vt:lpstr>Wingdings</vt:lpstr>
      <vt:lpstr>Wingdings 2</vt:lpstr>
      <vt:lpstr>Office Theme</vt:lpstr>
      <vt:lpstr>Equation</vt:lpstr>
      <vt:lpstr>Module 1</vt:lpstr>
      <vt:lpstr> Input / Output Devices</vt:lpstr>
      <vt:lpstr>1.1Input Devices</vt:lpstr>
      <vt:lpstr>1.1Input Devices</vt:lpstr>
      <vt:lpstr>1.1Input Devices</vt:lpstr>
      <vt:lpstr>1.1Input Devices</vt:lpstr>
      <vt:lpstr>1.1Input Devices</vt:lpstr>
      <vt:lpstr>1.2 Output Device</vt:lpstr>
      <vt:lpstr>1.2 Output Device</vt:lpstr>
      <vt:lpstr>1.2 Output Device</vt:lpstr>
      <vt:lpstr> LED monitor</vt:lpstr>
      <vt:lpstr>1.2 Output Device</vt:lpstr>
      <vt:lpstr>1.2 Output Device</vt:lpstr>
      <vt:lpstr>CRT</vt:lpstr>
      <vt:lpstr>Scan conversion definition</vt:lpstr>
      <vt:lpstr>Examples of objects which can be scan converted </vt:lpstr>
      <vt:lpstr>Pixel or Pel </vt:lpstr>
      <vt:lpstr>Scan Converting a Point </vt:lpstr>
      <vt:lpstr>PowerPoint Presentation</vt:lpstr>
      <vt:lpstr>PowerPoint Presentation</vt:lpstr>
      <vt:lpstr>Raster Scan Display</vt:lpstr>
      <vt:lpstr>PowerPoint Presentation</vt:lpstr>
      <vt:lpstr>PowerPoint Presentation</vt:lpstr>
      <vt:lpstr>PowerPoint Presentation</vt:lpstr>
      <vt:lpstr>PowerPoint Presentation</vt:lpstr>
      <vt:lpstr>PowerPoint Presentation</vt:lpstr>
      <vt:lpstr>Random Scan Display(Vector Scan Display)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Bresenham Line Algorithm</vt:lpstr>
      <vt:lpstr>The Big Idea</vt:lpstr>
      <vt:lpstr>Deriving The Bresenham Line Algorithm</vt:lpstr>
      <vt:lpstr>The Bresenham Line Algorithm</vt:lpstr>
      <vt:lpstr>The Bresenham Line Algorithm (cont…)</vt:lpstr>
      <vt:lpstr>Adjustment </vt:lpstr>
      <vt:lpstr>PowerPoint Presentation</vt:lpstr>
      <vt:lpstr>PowerPoint Presentation</vt:lpstr>
      <vt:lpstr>PowerPoint Presentation</vt:lpstr>
      <vt:lpstr>PowerPoint Presentation</vt:lpstr>
      <vt:lpstr>PowerPoint Presentation</vt:lpstr>
      <vt:lpstr>PowerPoint Presentation</vt:lpstr>
      <vt:lpstr>Bresenham Example</vt:lpstr>
      <vt:lpstr>Bresenham Example (cont…)</vt:lpstr>
      <vt:lpstr>Bresenham Exercise</vt:lpstr>
      <vt:lpstr>Bresenham Exercise (cont…)</vt:lpstr>
      <vt:lpstr>Bresenham Line Algorithm Summary</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dc:title>
  <dc:creator>admin</dc:creator>
  <cp:lastModifiedBy>Sonali Rokade</cp:lastModifiedBy>
  <cp:revision>50</cp:revision>
  <dcterms:created xsi:type="dcterms:W3CDTF">2019-08-22T10:18:41Z</dcterms:created>
  <dcterms:modified xsi:type="dcterms:W3CDTF">2021-08-20T04:43:33Z</dcterms:modified>
</cp:coreProperties>
</file>